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28"/>
  </p:notesMasterIdLst>
  <p:sldIdLst>
    <p:sldId id="473" r:id="rId2"/>
    <p:sldId id="474" r:id="rId3"/>
    <p:sldId id="491" r:id="rId4"/>
    <p:sldId id="496" r:id="rId5"/>
    <p:sldId id="498" r:id="rId6"/>
    <p:sldId id="492" r:id="rId7"/>
    <p:sldId id="493" r:id="rId8"/>
    <p:sldId id="475" r:id="rId9"/>
    <p:sldId id="476" r:id="rId10"/>
    <p:sldId id="497" r:id="rId11"/>
    <p:sldId id="494" r:id="rId12"/>
    <p:sldId id="495" r:id="rId13"/>
    <p:sldId id="477" r:id="rId14"/>
    <p:sldId id="478" r:id="rId15"/>
    <p:sldId id="479" r:id="rId16"/>
    <p:sldId id="480" r:id="rId17"/>
    <p:sldId id="481" r:id="rId18"/>
    <p:sldId id="482" r:id="rId19"/>
    <p:sldId id="483" r:id="rId20"/>
    <p:sldId id="484" r:id="rId21"/>
    <p:sldId id="485" r:id="rId22"/>
    <p:sldId id="488" r:id="rId23"/>
    <p:sldId id="489" r:id="rId24"/>
    <p:sldId id="490" r:id="rId25"/>
    <p:sldId id="486" r:id="rId26"/>
    <p:sldId id="487" r:id="rId27"/>
  </p:sldIdLst>
  <p:sldSz cx="9144000" cy="6858000" type="screen4x3"/>
  <p:notesSz cx="7099300" cy="10234613"/>
  <p:defaultTextStyle>
    <a:defPPr>
      <a:defRPr lang="de-DE"/>
    </a:defPPr>
    <a:lvl1pPr algn="l" rtl="0" fontAlgn="base">
      <a:spcBef>
        <a:spcPct val="0"/>
      </a:spcBef>
      <a:spcAft>
        <a:spcPct val="0"/>
      </a:spcAft>
      <a:defRPr kern="1200">
        <a:solidFill>
          <a:schemeClr val="tx1"/>
        </a:solidFill>
        <a:latin typeface="CorpoS" pitchFamily="2" charset="0"/>
        <a:ea typeface="+mn-ea"/>
        <a:cs typeface="+mn-cs"/>
      </a:defRPr>
    </a:lvl1pPr>
    <a:lvl2pPr marL="457200" algn="l" rtl="0" fontAlgn="base">
      <a:spcBef>
        <a:spcPct val="0"/>
      </a:spcBef>
      <a:spcAft>
        <a:spcPct val="0"/>
      </a:spcAft>
      <a:defRPr kern="1200">
        <a:solidFill>
          <a:schemeClr val="tx1"/>
        </a:solidFill>
        <a:latin typeface="CorpoS" pitchFamily="2" charset="0"/>
        <a:ea typeface="+mn-ea"/>
        <a:cs typeface="+mn-cs"/>
      </a:defRPr>
    </a:lvl2pPr>
    <a:lvl3pPr marL="914400" algn="l" rtl="0" fontAlgn="base">
      <a:spcBef>
        <a:spcPct val="0"/>
      </a:spcBef>
      <a:spcAft>
        <a:spcPct val="0"/>
      </a:spcAft>
      <a:defRPr kern="1200">
        <a:solidFill>
          <a:schemeClr val="tx1"/>
        </a:solidFill>
        <a:latin typeface="CorpoS" pitchFamily="2" charset="0"/>
        <a:ea typeface="+mn-ea"/>
        <a:cs typeface="+mn-cs"/>
      </a:defRPr>
    </a:lvl3pPr>
    <a:lvl4pPr marL="1371600" algn="l" rtl="0" fontAlgn="base">
      <a:spcBef>
        <a:spcPct val="0"/>
      </a:spcBef>
      <a:spcAft>
        <a:spcPct val="0"/>
      </a:spcAft>
      <a:defRPr kern="1200">
        <a:solidFill>
          <a:schemeClr val="tx1"/>
        </a:solidFill>
        <a:latin typeface="CorpoS" pitchFamily="2" charset="0"/>
        <a:ea typeface="+mn-ea"/>
        <a:cs typeface="+mn-cs"/>
      </a:defRPr>
    </a:lvl4pPr>
    <a:lvl5pPr marL="1828800" algn="l" rtl="0" fontAlgn="base">
      <a:spcBef>
        <a:spcPct val="0"/>
      </a:spcBef>
      <a:spcAft>
        <a:spcPct val="0"/>
      </a:spcAft>
      <a:defRPr kern="1200">
        <a:solidFill>
          <a:schemeClr val="tx1"/>
        </a:solidFill>
        <a:latin typeface="CorpoS" pitchFamily="2" charset="0"/>
        <a:ea typeface="+mn-ea"/>
        <a:cs typeface="+mn-cs"/>
      </a:defRPr>
    </a:lvl5pPr>
    <a:lvl6pPr marL="2286000" algn="l" defTabSz="914400" rtl="0" eaLnBrk="1" latinLnBrk="0" hangingPunct="1">
      <a:defRPr kern="1200">
        <a:solidFill>
          <a:schemeClr val="tx1"/>
        </a:solidFill>
        <a:latin typeface="CorpoS" pitchFamily="2" charset="0"/>
        <a:ea typeface="+mn-ea"/>
        <a:cs typeface="+mn-cs"/>
      </a:defRPr>
    </a:lvl6pPr>
    <a:lvl7pPr marL="2743200" algn="l" defTabSz="914400" rtl="0" eaLnBrk="1" latinLnBrk="0" hangingPunct="1">
      <a:defRPr kern="1200">
        <a:solidFill>
          <a:schemeClr val="tx1"/>
        </a:solidFill>
        <a:latin typeface="CorpoS" pitchFamily="2" charset="0"/>
        <a:ea typeface="+mn-ea"/>
        <a:cs typeface="+mn-cs"/>
      </a:defRPr>
    </a:lvl7pPr>
    <a:lvl8pPr marL="3200400" algn="l" defTabSz="914400" rtl="0" eaLnBrk="1" latinLnBrk="0" hangingPunct="1">
      <a:defRPr kern="1200">
        <a:solidFill>
          <a:schemeClr val="tx1"/>
        </a:solidFill>
        <a:latin typeface="CorpoS" pitchFamily="2" charset="0"/>
        <a:ea typeface="+mn-ea"/>
        <a:cs typeface="+mn-cs"/>
      </a:defRPr>
    </a:lvl8pPr>
    <a:lvl9pPr marL="3657600" algn="l" defTabSz="914400" rtl="0" eaLnBrk="1" latinLnBrk="0" hangingPunct="1">
      <a:defRPr kern="1200">
        <a:solidFill>
          <a:schemeClr val="tx1"/>
        </a:solidFill>
        <a:latin typeface="CorpoS" pitchFamily="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9EA"/>
    <a:srgbClr val="8D8F92"/>
    <a:srgbClr val="E3B949"/>
    <a:srgbClr val="606061"/>
    <a:srgbClr val="CCFF99"/>
    <a:srgbClr val="CC99FF"/>
    <a:srgbClr val="9999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14" autoAdjust="0"/>
    <p:restoredTop sz="94995" autoAdjust="0"/>
  </p:normalViewPr>
  <p:slideViewPr>
    <p:cSldViewPr snapToObjects="1">
      <p:cViewPr varScale="1">
        <p:scale>
          <a:sx n="101" d="100"/>
          <a:sy n="101" d="100"/>
        </p:scale>
        <p:origin x="-1110" y="-96"/>
      </p:cViewPr>
      <p:guideLst>
        <p:guide orient="horz" pos="375"/>
        <p:guide orient="horz" pos="981"/>
        <p:guide orient="horz" pos="1207"/>
        <p:guide orient="horz" pos="1434"/>
        <p:guide orient="horz" pos="1706"/>
        <p:guide orient="horz" pos="4065"/>
        <p:guide orient="horz" pos="4156"/>
        <p:guide orient="horz" pos="460"/>
        <p:guide pos="2880"/>
        <p:guide pos="249"/>
        <p:guide pos="158"/>
        <p:guide pos="5511"/>
        <p:guide pos="560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smtClean="0">
                <a:latin typeface="Arial" charset="0"/>
              </a:defRPr>
            </a:lvl1pPr>
          </a:lstStyle>
          <a:p>
            <a:pPr>
              <a:defRPr/>
            </a:pPr>
            <a:endParaRPr lang="de-DE"/>
          </a:p>
        </p:txBody>
      </p:sp>
      <p:sp>
        <p:nvSpPr>
          <p:cNvPr id="20483"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smtClean="0">
                <a:latin typeface="Arial" charset="0"/>
              </a:defRPr>
            </a:lvl1pPr>
          </a:lstStyle>
          <a:p>
            <a:pPr>
              <a:defRPr/>
            </a:pPr>
            <a:endParaRPr lang="de-DE"/>
          </a:p>
        </p:txBody>
      </p:sp>
      <p:sp>
        <p:nvSpPr>
          <p:cNvPr id="35844"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20486"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smtClean="0">
                <a:latin typeface="Arial" charset="0"/>
              </a:defRPr>
            </a:lvl1pPr>
          </a:lstStyle>
          <a:p>
            <a:pPr>
              <a:defRPr/>
            </a:pPr>
            <a:endParaRPr lang="de-DE"/>
          </a:p>
        </p:txBody>
      </p:sp>
      <p:sp>
        <p:nvSpPr>
          <p:cNvPr id="20487"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smtClean="0">
                <a:latin typeface="Arial" charset="0"/>
              </a:defRPr>
            </a:lvl1pPr>
          </a:lstStyle>
          <a:p>
            <a:pPr>
              <a:defRPr/>
            </a:pPr>
            <a:fld id="{D9636A04-3843-4681-912D-AC19CD738D7B}" type="slidenum">
              <a:rPr lang="de-DE"/>
              <a:pPr>
                <a:defRPr/>
              </a:pPr>
              <a:t>‹Nr.›</a:t>
            </a:fld>
            <a:endParaRPr lang="de-DE"/>
          </a:p>
        </p:txBody>
      </p:sp>
    </p:spTree>
    <p:extLst>
      <p:ext uri="{BB962C8B-B14F-4D97-AF65-F5344CB8AC3E}">
        <p14:creationId xmlns:p14="http://schemas.microsoft.com/office/powerpoint/2010/main" val="21079369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78F6-3FE8-4DE7-B9BD-D2B5859B9CAD}" type="slidenum">
              <a:rPr lang="de-DE"/>
              <a:pPr/>
              <a:t>2</a:t>
            </a:fld>
            <a:endParaRPr lang="de-DE"/>
          </a:p>
        </p:txBody>
      </p:sp>
      <p:sp>
        <p:nvSpPr>
          <p:cNvPr id="698370" name="Rectangle 2"/>
          <p:cNvSpPr>
            <a:spLocks noGrp="1" noRot="1" noChangeAspect="1" noChangeArrowheads="1" noTextEdit="1"/>
          </p:cNvSpPr>
          <p:nvPr>
            <p:ph type="sldImg"/>
          </p:nvPr>
        </p:nvSpPr>
        <p:spPr>
          <a:xfrm>
            <a:off x="993775" y="768350"/>
            <a:ext cx="5114925" cy="3836988"/>
          </a:xfrm>
          <a:ln/>
        </p:spPr>
      </p:sp>
      <p:sp>
        <p:nvSpPr>
          <p:cNvPr id="698371" name="Rectangle 3"/>
          <p:cNvSpPr>
            <a:spLocks noGrp="1" noChangeArrowheads="1"/>
          </p:cNvSpPr>
          <p:nvPr>
            <p:ph type="body" idx="1"/>
          </p:nvPr>
        </p:nvSpPr>
        <p:spPr>
          <a:xfrm>
            <a:off x="946150" y="4860925"/>
            <a:ext cx="5207000" cy="4605338"/>
          </a:xfrm>
        </p:spPr>
        <p:txBody>
          <a:bodyPr/>
          <a:lstStyle/>
          <a:p>
            <a:r>
              <a:rPr lang="de-DE"/>
              <a:t>Leistung ist Kraft mal Geschwindigkeit!</a:t>
            </a:r>
          </a:p>
          <a:p>
            <a:r>
              <a:rPr lang="de-DE"/>
              <a:t>Deshalb ist auch die 400 km/h Marke so schwer zu knacken (siehe VW bzw. Bugatti EB 16.4 Veyron) V geht in der dritten Potenz (!) ein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041D5D-15FE-4359-88F9-F2F2AFBB4A5A}" type="slidenum">
              <a:rPr lang="de-DE"/>
              <a:pPr/>
              <a:t>11</a:t>
            </a:fld>
            <a:endParaRPr lang="de-DE"/>
          </a:p>
        </p:txBody>
      </p:sp>
      <p:sp>
        <p:nvSpPr>
          <p:cNvPr id="717826" name="Rectangle 2"/>
          <p:cNvSpPr>
            <a:spLocks noGrp="1" noRot="1" noChangeAspect="1" noChangeArrowheads="1" noTextEdit="1"/>
          </p:cNvSpPr>
          <p:nvPr>
            <p:ph type="sldImg"/>
          </p:nvPr>
        </p:nvSpPr>
        <p:spPr>
          <a:xfrm>
            <a:off x="993775" y="768350"/>
            <a:ext cx="5114925" cy="3836988"/>
          </a:xfrm>
          <a:ln/>
        </p:spPr>
      </p:sp>
      <p:sp>
        <p:nvSpPr>
          <p:cNvPr id="717827" name="Rectangle 3"/>
          <p:cNvSpPr>
            <a:spLocks noGrp="1" noChangeArrowheads="1"/>
          </p:cNvSpPr>
          <p:nvPr>
            <p:ph type="body" idx="1"/>
          </p:nvPr>
        </p:nvSpPr>
        <p:spPr>
          <a:xfrm>
            <a:off x="946150" y="4860925"/>
            <a:ext cx="5207000" cy="4605338"/>
          </a:xfrm>
        </p:spPr>
        <p:txBody>
          <a:bodyPr/>
          <a:lstStyle/>
          <a:p>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041D5D-15FE-4359-88F9-F2F2AFBB4A5A}" type="slidenum">
              <a:rPr lang="de-DE"/>
              <a:pPr/>
              <a:t>12</a:t>
            </a:fld>
            <a:endParaRPr lang="de-DE"/>
          </a:p>
        </p:txBody>
      </p:sp>
      <p:sp>
        <p:nvSpPr>
          <p:cNvPr id="717826" name="Rectangle 2"/>
          <p:cNvSpPr>
            <a:spLocks noGrp="1" noRot="1" noChangeAspect="1" noChangeArrowheads="1" noTextEdit="1"/>
          </p:cNvSpPr>
          <p:nvPr>
            <p:ph type="sldImg"/>
          </p:nvPr>
        </p:nvSpPr>
        <p:spPr>
          <a:xfrm>
            <a:off x="993775" y="768350"/>
            <a:ext cx="5114925" cy="3836988"/>
          </a:xfrm>
          <a:ln/>
        </p:spPr>
      </p:sp>
      <p:sp>
        <p:nvSpPr>
          <p:cNvPr id="717827" name="Rectangle 3"/>
          <p:cNvSpPr>
            <a:spLocks noGrp="1" noChangeArrowheads="1"/>
          </p:cNvSpPr>
          <p:nvPr>
            <p:ph type="body" idx="1"/>
          </p:nvPr>
        </p:nvSpPr>
        <p:spPr>
          <a:xfrm>
            <a:off x="946150" y="4860925"/>
            <a:ext cx="5207000" cy="4605338"/>
          </a:xfrm>
        </p:spPr>
        <p:txBody>
          <a:bodyPr/>
          <a:lstStyle/>
          <a:p>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4C05C0-8994-45D7-B353-FF1605DCD64B}" type="slidenum">
              <a:rPr lang="de-DE"/>
              <a:pPr/>
              <a:t>13</a:t>
            </a:fld>
            <a:endParaRPr lang="de-DE"/>
          </a:p>
        </p:txBody>
      </p:sp>
      <p:sp>
        <p:nvSpPr>
          <p:cNvPr id="702466" name="Rectangle 2"/>
          <p:cNvSpPr>
            <a:spLocks noGrp="1" noRot="1" noChangeAspect="1" noChangeArrowheads="1" noTextEdit="1"/>
          </p:cNvSpPr>
          <p:nvPr>
            <p:ph type="sldImg"/>
          </p:nvPr>
        </p:nvSpPr>
        <p:spPr>
          <a:xfrm>
            <a:off x="993775" y="768350"/>
            <a:ext cx="5114925" cy="3836988"/>
          </a:xfrm>
          <a:ln/>
        </p:spPr>
      </p:sp>
      <p:sp>
        <p:nvSpPr>
          <p:cNvPr id="702467" name="Rectangle 3"/>
          <p:cNvSpPr>
            <a:spLocks noGrp="1" noChangeArrowheads="1"/>
          </p:cNvSpPr>
          <p:nvPr>
            <p:ph type="body" idx="1"/>
          </p:nvPr>
        </p:nvSpPr>
        <p:spPr>
          <a:xfrm>
            <a:off x="946150" y="4860925"/>
            <a:ext cx="5207000" cy="4605338"/>
          </a:xfrm>
        </p:spPr>
        <p:txBody>
          <a:bodyPr/>
          <a:lstStyle/>
          <a:p>
            <a:endParaRPr lang="de-D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60829A-8661-4BA5-A0FC-315A74EB42E7}" type="slidenum">
              <a:rPr lang="de-DE"/>
              <a:pPr/>
              <a:t>17</a:t>
            </a:fld>
            <a:endParaRPr lang="de-DE"/>
          </a:p>
        </p:txBody>
      </p:sp>
      <p:sp>
        <p:nvSpPr>
          <p:cNvPr id="706562" name="Rectangle 2"/>
          <p:cNvSpPr>
            <a:spLocks noGrp="1" noRot="1" noChangeAspect="1" noChangeArrowheads="1" noTextEdit="1"/>
          </p:cNvSpPr>
          <p:nvPr>
            <p:ph type="sldImg"/>
          </p:nvPr>
        </p:nvSpPr>
        <p:spPr>
          <a:xfrm>
            <a:off x="993775" y="768350"/>
            <a:ext cx="5114925" cy="3836988"/>
          </a:xfrm>
          <a:ln/>
        </p:spPr>
      </p:sp>
      <p:sp>
        <p:nvSpPr>
          <p:cNvPr id="706563" name="Rectangle 3"/>
          <p:cNvSpPr>
            <a:spLocks noGrp="1" noChangeArrowheads="1"/>
          </p:cNvSpPr>
          <p:nvPr>
            <p:ph type="body" idx="1"/>
          </p:nvPr>
        </p:nvSpPr>
        <p:spPr>
          <a:xfrm>
            <a:off x="946150" y="4860925"/>
            <a:ext cx="5207000" cy="4605338"/>
          </a:xfrm>
        </p:spPr>
        <p:txBody>
          <a:bodyPr/>
          <a:lstStyle/>
          <a:p>
            <a:r>
              <a:rPr lang="de-DE" dirty="0"/>
              <a:t>Je flacher die Scheibe, desto schlechter die Durchsicht. Grenzwinkel für die Scheibenneigung (XXX)</a:t>
            </a:r>
          </a:p>
          <a:p>
            <a:r>
              <a:rPr lang="de-DE" dirty="0"/>
              <a:t>Bodenfreiheit: z.B. Bordsteinabfahrt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462854-43A5-493A-845E-CC4B64329DDC}" type="slidenum">
              <a:rPr lang="de-DE"/>
              <a:pPr/>
              <a:t>18</a:t>
            </a:fld>
            <a:endParaRPr lang="de-DE"/>
          </a:p>
        </p:txBody>
      </p:sp>
      <p:sp>
        <p:nvSpPr>
          <p:cNvPr id="708610" name="Rectangle 2"/>
          <p:cNvSpPr>
            <a:spLocks noGrp="1" noRot="1" noChangeAspect="1" noChangeArrowheads="1" noTextEdit="1"/>
          </p:cNvSpPr>
          <p:nvPr>
            <p:ph type="sldImg"/>
          </p:nvPr>
        </p:nvSpPr>
        <p:spPr>
          <a:xfrm>
            <a:off x="993775" y="768350"/>
            <a:ext cx="5114925" cy="3836988"/>
          </a:xfrm>
          <a:ln/>
        </p:spPr>
      </p:sp>
      <p:sp>
        <p:nvSpPr>
          <p:cNvPr id="708611" name="Rectangle 3"/>
          <p:cNvSpPr>
            <a:spLocks noGrp="1" noChangeArrowheads="1"/>
          </p:cNvSpPr>
          <p:nvPr>
            <p:ph type="body" idx="1"/>
          </p:nvPr>
        </p:nvSpPr>
        <p:spPr>
          <a:xfrm>
            <a:off x="946150" y="4860925"/>
            <a:ext cx="5207000" cy="4605338"/>
          </a:xfrm>
        </p:spPr>
        <p:txBody>
          <a:bodyPr/>
          <a:lstStyle/>
          <a:p>
            <a:r>
              <a:rPr lang="de-DE"/>
              <a:t>Reynoldszahl: Verhältnis von Trägheits- zu Zähigkeitskräften </a:t>
            </a:r>
          </a:p>
          <a:p>
            <a:r>
              <a:rPr lang="de-DE"/>
              <a:t>(ρ - charakteristische Dichte des Anwendungsfalles (bspw. in SI-Einheiten kg / m3) =&gt; wegen gleicher Dichte im Windkanal gestrichen)</a:t>
            </a:r>
          </a:p>
          <a:p>
            <a:r>
              <a:rPr lang="de-DE"/>
              <a:t>v - Betrag einer für den Anwendungsfall charakteristischen Geschwindigkeit (bspw. in SI-Einheiten m / s), </a:t>
            </a:r>
          </a:p>
          <a:p>
            <a:r>
              <a:rPr lang="de-DE"/>
              <a:t>L - charakteristische Länge des Anwendungsfalles (bspw. in SI-Einheiten m), </a:t>
            </a:r>
          </a:p>
          <a:p>
            <a:r>
              <a:rPr lang="de-DE"/>
              <a:t>(η - charakteristische dynamische Viskosität des Anwendungsfalles (bspw. in SI-Einheiten kg /(s·m)),  =&gt; nur bei Formel mit Dichte)</a:t>
            </a:r>
          </a:p>
          <a:p>
            <a:r>
              <a:rPr lang="de-DE"/>
              <a:t>ν - charakteristische kinematische Viskosität des Anwendungsfalles (bspw. in SI-Einheiten m² / 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36620C-7F6E-4981-AAE8-D90011279B74}" type="slidenum">
              <a:rPr lang="de-DE"/>
              <a:pPr/>
              <a:t>19</a:t>
            </a:fld>
            <a:endParaRPr lang="de-DE"/>
          </a:p>
        </p:txBody>
      </p:sp>
      <p:sp>
        <p:nvSpPr>
          <p:cNvPr id="721922" name="Rectangle 2"/>
          <p:cNvSpPr>
            <a:spLocks noGrp="1" noRot="1" noChangeAspect="1" noChangeArrowheads="1" noTextEdit="1"/>
          </p:cNvSpPr>
          <p:nvPr>
            <p:ph type="sldImg"/>
          </p:nvPr>
        </p:nvSpPr>
        <p:spPr>
          <a:xfrm>
            <a:off x="993775" y="768350"/>
            <a:ext cx="5114925" cy="3836988"/>
          </a:xfrm>
          <a:ln/>
        </p:spPr>
      </p:sp>
      <p:sp>
        <p:nvSpPr>
          <p:cNvPr id="721923" name="Rectangle 3"/>
          <p:cNvSpPr>
            <a:spLocks noGrp="1" noChangeArrowheads="1"/>
          </p:cNvSpPr>
          <p:nvPr>
            <p:ph type="body" idx="1"/>
          </p:nvPr>
        </p:nvSpPr>
        <p:spPr>
          <a:xfrm>
            <a:off x="946150" y="4860925"/>
            <a:ext cx="5207000" cy="4605338"/>
          </a:xfrm>
        </p:spPr>
        <p:txBody>
          <a:bodyPr/>
          <a:lstStyle/>
          <a:p>
            <a:r>
              <a:rPr lang="de-DE" dirty="0" smtClean="0"/>
              <a:t>780</a:t>
            </a:r>
            <a:r>
              <a:rPr lang="de-DE" baseline="0" dirty="0" smtClean="0"/>
              <a:t> kW </a:t>
            </a:r>
            <a:r>
              <a:rPr lang="de-DE" baseline="0" smtClean="0"/>
              <a:t>Prüfstandsleistung</a:t>
            </a:r>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2468EF-D8A3-488C-8ED3-7C2F2BD80BBF}" type="slidenum">
              <a:rPr lang="de-DE"/>
              <a:pPr/>
              <a:t>20</a:t>
            </a:fld>
            <a:endParaRPr lang="de-DE"/>
          </a:p>
        </p:txBody>
      </p:sp>
      <p:sp>
        <p:nvSpPr>
          <p:cNvPr id="728066" name="Rectangle 2"/>
          <p:cNvSpPr>
            <a:spLocks noGrp="1" noRot="1" noChangeAspect="1" noChangeArrowheads="1" noTextEdit="1"/>
          </p:cNvSpPr>
          <p:nvPr>
            <p:ph type="sldImg"/>
          </p:nvPr>
        </p:nvSpPr>
        <p:spPr>
          <a:xfrm>
            <a:off x="993775" y="768350"/>
            <a:ext cx="5114925" cy="3836988"/>
          </a:xfrm>
          <a:ln/>
        </p:spPr>
      </p:sp>
      <p:sp>
        <p:nvSpPr>
          <p:cNvPr id="728067" name="Rectangle 3"/>
          <p:cNvSpPr>
            <a:spLocks noGrp="1" noChangeArrowheads="1"/>
          </p:cNvSpPr>
          <p:nvPr>
            <p:ph type="body" idx="1"/>
          </p:nvPr>
        </p:nvSpPr>
        <p:spPr>
          <a:xfrm>
            <a:off x="946150" y="4860925"/>
            <a:ext cx="5207000" cy="4605338"/>
          </a:xfrm>
        </p:spPr>
        <p:txBody>
          <a:bodyPr/>
          <a:lstStyle/>
          <a:p>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C6755B-6F1B-4AD9-9C5E-AB2ED5E974A3}" type="slidenum">
              <a:rPr lang="de-DE"/>
              <a:pPr/>
              <a:t>21</a:t>
            </a:fld>
            <a:endParaRPr lang="de-DE"/>
          </a:p>
        </p:txBody>
      </p:sp>
      <p:sp>
        <p:nvSpPr>
          <p:cNvPr id="726018" name="Rectangle 2"/>
          <p:cNvSpPr>
            <a:spLocks noGrp="1" noRot="1" noChangeAspect="1" noChangeArrowheads="1" noTextEdit="1"/>
          </p:cNvSpPr>
          <p:nvPr>
            <p:ph type="sldImg"/>
          </p:nvPr>
        </p:nvSpPr>
        <p:spPr>
          <a:xfrm>
            <a:off x="993775" y="768350"/>
            <a:ext cx="5114925" cy="3836988"/>
          </a:xfrm>
          <a:ln/>
        </p:spPr>
      </p:sp>
      <p:sp>
        <p:nvSpPr>
          <p:cNvPr id="726019" name="Rectangle 3"/>
          <p:cNvSpPr>
            <a:spLocks noGrp="1" noChangeArrowheads="1"/>
          </p:cNvSpPr>
          <p:nvPr>
            <p:ph type="body" idx="1"/>
          </p:nvPr>
        </p:nvSpPr>
        <p:spPr>
          <a:xfrm>
            <a:off x="946150" y="4860925"/>
            <a:ext cx="5207000" cy="4605338"/>
          </a:xfrm>
        </p:spPr>
        <p:txBody>
          <a:bodyPr/>
          <a:lstStyle/>
          <a:p>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BE3D27-8080-4900-A33D-829239282BD8}" type="slidenum">
              <a:rPr lang="de-DE"/>
              <a:pPr/>
              <a:t>22</a:t>
            </a:fld>
            <a:endParaRPr lang="de-DE"/>
          </a:p>
        </p:txBody>
      </p:sp>
      <p:sp>
        <p:nvSpPr>
          <p:cNvPr id="731138" name="Rectangle 2"/>
          <p:cNvSpPr>
            <a:spLocks noGrp="1" noRot="1" noChangeAspect="1" noChangeArrowheads="1" noTextEdit="1"/>
          </p:cNvSpPr>
          <p:nvPr>
            <p:ph type="sldImg"/>
          </p:nvPr>
        </p:nvSpPr>
        <p:spPr>
          <a:xfrm>
            <a:off x="993775" y="768350"/>
            <a:ext cx="5114925" cy="3836988"/>
          </a:xfrm>
          <a:ln/>
        </p:spPr>
      </p:sp>
      <p:sp>
        <p:nvSpPr>
          <p:cNvPr id="731139" name="Rectangle 3"/>
          <p:cNvSpPr>
            <a:spLocks noGrp="1" noChangeArrowheads="1"/>
          </p:cNvSpPr>
          <p:nvPr>
            <p:ph type="body" idx="1"/>
          </p:nvPr>
        </p:nvSpPr>
        <p:spPr>
          <a:xfrm>
            <a:off x="946150" y="4860925"/>
            <a:ext cx="5207000" cy="4605338"/>
          </a:xfrm>
        </p:spPr>
        <p:txBody>
          <a:bodyPr/>
          <a:lstStyle/>
          <a:p>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09ADD6-8121-42F1-BBAF-54E24B900CB1}" type="slidenum">
              <a:rPr lang="de-DE"/>
              <a:pPr/>
              <a:t>23</a:t>
            </a:fld>
            <a:endParaRPr lang="de-DE"/>
          </a:p>
        </p:txBody>
      </p:sp>
      <p:sp>
        <p:nvSpPr>
          <p:cNvPr id="733186" name="Rectangle 2"/>
          <p:cNvSpPr>
            <a:spLocks noGrp="1" noRot="1" noChangeAspect="1" noChangeArrowheads="1" noTextEdit="1"/>
          </p:cNvSpPr>
          <p:nvPr>
            <p:ph type="sldImg"/>
          </p:nvPr>
        </p:nvSpPr>
        <p:spPr>
          <a:xfrm>
            <a:off x="993775" y="768350"/>
            <a:ext cx="5114925" cy="3836988"/>
          </a:xfrm>
          <a:ln/>
        </p:spPr>
      </p:sp>
      <p:sp>
        <p:nvSpPr>
          <p:cNvPr id="733187" name="Rectangle 3"/>
          <p:cNvSpPr>
            <a:spLocks noGrp="1" noChangeArrowheads="1"/>
          </p:cNvSpPr>
          <p:nvPr>
            <p:ph type="body" idx="1"/>
          </p:nvPr>
        </p:nvSpPr>
        <p:spPr>
          <a:xfrm>
            <a:off x="946150" y="4860925"/>
            <a:ext cx="5207000" cy="4605338"/>
          </a:xfrm>
        </p:spPr>
        <p:txBody>
          <a:bodyPr/>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78F6-3FE8-4DE7-B9BD-D2B5859B9CAD}" type="slidenum">
              <a:rPr lang="de-DE"/>
              <a:pPr/>
              <a:t>3</a:t>
            </a:fld>
            <a:endParaRPr lang="de-DE"/>
          </a:p>
        </p:txBody>
      </p:sp>
      <p:sp>
        <p:nvSpPr>
          <p:cNvPr id="698370" name="Rectangle 2"/>
          <p:cNvSpPr>
            <a:spLocks noGrp="1" noRot="1" noChangeAspect="1" noChangeArrowheads="1" noTextEdit="1"/>
          </p:cNvSpPr>
          <p:nvPr>
            <p:ph type="sldImg"/>
          </p:nvPr>
        </p:nvSpPr>
        <p:spPr>
          <a:xfrm>
            <a:off x="993775" y="768350"/>
            <a:ext cx="5114925" cy="3836988"/>
          </a:xfrm>
          <a:ln/>
        </p:spPr>
      </p:sp>
      <p:sp>
        <p:nvSpPr>
          <p:cNvPr id="698371" name="Rectangle 3"/>
          <p:cNvSpPr>
            <a:spLocks noGrp="1" noChangeArrowheads="1"/>
          </p:cNvSpPr>
          <p:nvPr>
            <p:ph type="body" idx="1"/>
          </p:nvPr>
        </p:nvSpPr>
        <p:spPr>
          <a:xfrm>
            <a:off x="946150" y="4860925"/>
            <a:ext cx="5207000" cy="4605338"/>
          </a:xfrm>
        </p:spPr>
        <p:txBody>
          <a:bodyPr/>
          <a:lstStyle/>
          <a:p>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4BB31-5CDA-4235-B359-2A7F39CD3109}" type="slidenum">
              <a:rPr lang="de-DE"/>
              <a:pPr/>
              <a:t>24</a:t>
            </a:fld>
            <a:endParaRPr lang="de-DE"/>
          </a:p>
        </p:txBody>
      </p:sp>
      <p:sp>
        <p:nvSpPr>
          <p:cNvPr id="735234" name="Rectangle 2"/>
          <p:cNvSpPr>
            <a:spLocks noGrp="1" noRot="1" noChangeAspect="1" noChangeArrowheads="1" noTextEdit="1"/>
          </p:cNvSpPr>
          <p:nvPr>
            <p:ph type="sldImg"/>
          </p:nvPr>
        </p:nvSpPr>
        <p:spPr>
          <a:xfrm>
            <a:off x="993775" y="768350"/>
            <a:ext cx="5114925" cy="3836988"/>
          </a:xfrm>
          <a:ln/>
        </p:spPr>
      </p:sp>
      <p:sp>
        <p:nvSpPr>
          <p:cNvPr id="735235" name="Rectangle 3"/>
          <p:cNvSpPr>
            <a:spLocks noGrp="1" noChangeArrowheads="1"/>
          </p:cNvSpPr>
          <p:nvPr>
            <p:ph type="body" idx="1"/>
          </p:nvPr>
        </p:nvSpPr>
        <p:spPr>
          <a:xfrm>
            <a:off x="946150" y="4860925"/>
            <a:ext cx="5207000" cy="4605338"/>
          </a:xfrm>
        </p:spPr>
        <p:txBody>
          <a:bodyPr/>
          <a:lstStyle/>
          <a:p>
            <a:r>
              <a:rPr lang="de-DE" dirty="0" smtClean="0"/>
              <a:t>5,038 MW Wellenleistung</a:t>
            </a:r>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78F6-3FE8-4DE7-B9BD-D2B5859B9CAD}" type="slidenum">
              <a:rPr lang="de-DE"/>
              <a:pPr/>
              <a:t>4</a:t>
            </a:fld>
            <a:endParaRPr lang="de-DE"/>
          </a:p>
        </p:txBody>
      </p:sp>
      <p:sp>
        <p:nvSpPr>
          <p:cNvPr id="698370" name="Rectangle 2"/>
          <p:cNvSpPr>
            <a:spLocks noGrp="1" noRot="1" noChangeAspect="1" noChangeArrowheads="1" noTextEdit="1"/>
          </p:cNvSpPr>
          <p:nvPr>
            <p:ph type="sldImg"/>
          </p:nvPr>
        </p:nvSpPr>
        <p:spPr>
          <a:xfrm>
            <a:off x="993775" y="768350"/>
            <a:ext cx="5114925" cy="3836988"/>
          </a:xfrm>
          <a:ln/>
        </p:spPr>
      </p:sp>
      <p:sp>
        <p:nvSpPr>
          <p:cNvPr id="698371" name="Rectangle 3"/>
          <p:cNvSpPr>
            <a:spLocks noGrp="1" noChangeArrowheads="1"/>
          </p:cNvSpPr>
          <p:nvPr>
            <p:ph type="body" idx="1"/>
          </p:nvPr>
        </p:nvSpPr>
        <p:spPr>
          <a:xfrm>
            <a:off x="946150" y="4860925"/>
            <a:ext cx="5207000" cy="4605338"/>
          </a:xfrm>
        </p:spPr>
        <p:txBody>
          <a:bodyPr/>
          <a:lstStyle/>
          <a:p>
            <a:pPr lvl="1"/>
            <a:r>
              <a:rPr lang="de-DE" dirty="0" smtClean="0"/>
              <a:t>Hybridtechnologie kostet ca. 100 Euro</a:t>
            </a:r>
            <a:br>
              <a:rPr lang="de-DE" dirty="0" smtClean="0"/>
            </a:br>
            <a:r>
              <a:rPr lang="de-DE" dirty="0" smtClean="0"/>
              <a:t>Aerodynamikmaßnahme kostet weniger als 40 Euro</a:t>
            </a:r>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78F6-3FE8-4DE7-B9BD-D2B5859B9CAD}" type="slidenum">
              <a:rPr lang="de-DE"/>
              <a:pPr/>
              <a:t>5</a:t>
            </a:fld>
            <a:endParaRPr lang="de-DE"/>
          </a:p>
        </p:txBody>
      </p:sp>
      <p:sp>
        <p:nvSpPr>
          <p:cNvPr id="698370" name="Rectangle 2"/>
          <p:cNvSpPr>
            <a:spLocks noGrp="1" noRot="1" noChangeAspect="1" noChangeArrowheads="1" noTextEdit="1"/>
          </p:cNvSpPr>
          <p:nvPr>
            <p:ph type="sldImg"/>
          </p:nvPr>
        </p:nvSpPr>
        <p:spPr>
          <a:xfrm>
            <a:off x="993775" y="768350"/>
            <a:ext cx="5114925" cy="3836988"/>
          </a:xfrm>
          <a:ln/>
        </p:spPr>
      </p:sp>
      <p:sp>
        <p:nvSpPr>
          <p:cNvPr id="698371" name="Rectangle 3"/>
          <p:cNvSpPr>
            <a:spLocks noGrp="1" noChangeArrowheads="1"/>
          </p:cNvSpPr>
          <p:nvPr>
            <p:ph type="body" idx="1"/>
          </p:nvPr>
        </p:nvSpPr>
        <p:spPr>
          <a:xfrm>
            <a:off x="946150" y="4860925"/>
            <a:ext cx="5207000" cy="4605338"/>
          </a:xfrm>
        </p:spPr>
        <p:txBody>
          <a:bodyPr/>
          <a:lstStyle/>
          <a:p>
            <a:pPr lvl="1"/>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78F6-3FE8-4DE7-B9BD-D2B5859B9CAD}" type="slidenum">
              <a:rPr lang="de-DE"/>
              <a:pPr/>
              <a:t>6</a:t>
            </a:fld>
            <a:endParaRPr lang="de-DE"/>
          </a:p>
        </p:txBody>
      </p:sp>
      <p:sp>
        <p:nvSpPr>
          <p:cNvPr id="698370" name="Rectangle 2"/>
          <p:cNvSpPr>
            <a:spLocks noGrp="1" noRot="1" noChangeAspect="1" noChangeArrowheads="1" noTextEdit="1"/>
          </p:cNvSpPr>
          <p:nvPr>
            <p:ph type="sldImg"/>
          </p:nvPr>
        </p:nvSpPr>
        <p:spPr>
          <a:xfrm>
            <a:off x="993775" y="768350"/>
            <a:ext cx="5114925" cy="3836988"/>
          </a:xfrm>
          <a:ln/>
        </p:spPr>
      </p:sp>
      <p:sp>
        <p:nvSpPr>
          <p:cNvPr id="698371" name="Rectangle 3"/>
          <p:cNvSpPr>
            <a:spLocks noGrp="1" noChangeArrowheads="1"/>
          </p:cNvSpPr>
          <p:nvPr>
            <p:ph type="body" idx="1"/>
          </p:nvPr>
        </p:nvSpPr>
        <p:spPr>
          <a:xfrm>
            <a:off x="946150" y="4860925"/>
            <a:ext cx="5207000" cy="4605338"/>
          </a:xfrm>
        </p:spPr>
        <p:txBody>
          <a:bodyPr/>
          <a:lstStyle/>
          <a:p>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B78F6-3FE8-4DE7-B9BD-D2B5859B9CAD}" type="slidenum">
              <a:rPr lang="de-DE"/>
              <a:pPr/>
              <a:t>7</a:t>
            </a:fld>
            <a:endParaRPr lang="de-DE"/>
          </a:p>
        </p:txBody>
      </p:sp>
      <p:sp>
        <p:nvSpPr>
          <p:cNvPr id="698370" name="Rectangle 2"/>
          <p:cNvSpPr>
            <a:spLocks noGrp="1" noRot="1" noChangeAspect="1" noChangeArrowheads="1" noTextEdit="1"/>
          </p:cNvSpPr>
          <p:nvPr>
            <p:ph type="sldImg"/>
          </p:nvPr>
        </p:nvSpPr>
        <p:spPr>
          <a:xfrm>
            <a:off x="993775" y="768350"/>
            <a:ext cx="5114925" cy="3836988"/>
          </a:xfrm>
          <a:ln/>
        </p:spPr>
      </p:sp>
      <p:sp>
        <p:nvSpPr>
          <p:cNvPr id="698371" name="Rectangle 3"/>
          <p:cNvSpPr>
            <a:spLocks noGrp="1" noChangeArrowheads="1"/>
          </p:cNvSpPr>
          <p:nvPr>
            <p:ph type="body" idx="1"/>
          </p:nvPr>
        </p:nvSpPr>
        <p:spPr>
          <a:xfrm>
            <a:off x="946150" y="4860925"/>
            <a:ext cx="5207000" cy="4605338"/>
          </a:xfrm>
        </p:spPr>
        <p:txBody>
          <a:bodyPr/>
          <a:lstStyle/>
          <a:p>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E8B751-9F16-447A-9283-E1EEE619F8AA}" type="slidenum">
              <a:rPr lang="de-DE"/>
              <a:pPr/>
              <a:t>8</a:t>
            </a:fld>
            <a:endParaRPr lang="de-DE"/>
          </a:p>
        </p:txBody>
      </p:sp>
      <p:sp>
        <p:nvSpPr>
          <p:cNvPr id="700418" name="Rectangle 2"/>
          <p:cNvSpPr>
            <a:spLocks noGrp="1" noRot="1" noChangeAspect="1" noChangeArrowheads="1" noTextEdit="1"/>
          </p:cNvSpPr>
          <p:nvPr>
            <p:ph type="sldImg"/>
          </p:nvPr>
        </p:nvSpPr>
        <p:spPr>
          <a:xfrm>
            <a:off x="993775" y="768350"/>
            <a:ext cx="5114925" cy="3836988"/>
          </a:xfrm>
          <a:ln/>
        </p:spPr>
      </p:sp>
      <p:sp>
        <p:nvSpPr>
          <p:cNvPr id="700419" name="Rectangle 3"/>
          <p:cNvSpPr>
            <a:spLocks noGrp="1" noChangeArrowheads="1"/>
          </p:cNvSpPr>
          <p:nvPr>
            <p:ph type="body" idx="1"/>
          </p:nvPr>
        </p:nvSpPr>
        <p:spPr>
          <a:xfrm>
            <a:off x="946150" y="4860925"/>
            <a:ext cx="5207000" cy="4605338"/>
          </a:xfrm>
        </p:spPr>
        <p:txBody>
          <a:bodyPr/>
          <a:lstStyle/>
          <a:p>
            <a:r>
              <a:rPr lang="de-DE"/>
              <a:t>Im Allgemeinen ist bei 80 km/h der günstigste Nulllastverbrauch</a:t>
            </a:r>
          </a:p>
          <a:p>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041D5D-15FE-4359-88F9-F2F2AFBB4A5A}" type="slidenum">
              <a:rPr lang="de-DE"/>
              <a:pPr/>
              <a:t>9</a:t>
            </a:fld>
            <a:endParaRPr lang="de-DE"/>
          </a:p>
        </p:txBody>
      </p:sp>
      <p:sp>
        <p:nvSpPr>
          <p:cNvPr id="717826" name="Rectangle 2"/>
          <p:cNvSpPr>
            <a:spLocks noGrp="1" noRot="1" noChangeAspect="1" noChangeArrowheads="1" noTextEdit="1"/>
          </p:cNvSpPr>
          <p:nvPr>
            <p:ph type="sldImg"/>
          </p:nvPr>
        </p:nvSpPr>
        <p:spPr>
          <a:xfrm>
            <a:off x="993775" y="768350"/>
            <a:ext cx="5114925" cy="3836988"/>
          </a:xfrm>
          <a:ln/>
        </p:spPr>
      </p:sp>
      <p:sp>
        <p:nvSpPr>
          <p:cNvPr id="717827" name="Rectangle 3"/>
          <p:cNvSpPr>
            <a:spLocks noGrp="1" noChangeArrowheads="1"/>
          </p:cNvSpPr>
          <p:nvPr>
            <p:ph type="body" idx="1"/>
          </p:nvPr>
        </p:nvSpPr>
        <p:spPr>
          <a:xfrm>
            <a:off x="946150" y="4860925"/>
            <a:ext cx="5207000" cy="4605338"/>
          </a:xfrm>
        </p:spPr>
        <p:txBody>
          <a:bodyPr/>
          <a:lstStyle/>
          <a:p>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041D5D-15FE-4359-88F9-F2F2AFBB4A5A}" type="slidenum">
              <a:rPr lang="de-DE"/>
              <a:pPr/>
              <a:t>10</a:t>
            </a:fld>
            <a:endParaRPr lang="de-DE"/>
          </a:p>
        </p:txBody>
      </p:sp>
      <p:sp>
        <p:nvSpPr>
          <p:cNvPr id="717826" name="Rectangle 2"/>
          <p:cNvSpPr>
            <a:spLocks noGrp="1" noRot="1" noChangeAspect="1" noChangeArrowheads="1" noTextEdit="1"/>
          </p:cNvSpPr>
          <p:nvPr>
            <p:ph type="sldImg"/>
          </p:nvPr>
        </p:nvSpPr>
        <p:spPr>
          <a:xfrm>
            <a:off x="993775" y="768350"/>
            <a:ext cx="5114925" cy="3836988"/>
          </a:xfrm>
          <a:ln/>
        </p:spPr>
      </p:sp>
      <p:sp>
        <p:nvSpPr>
          <p:cNvPr id="717827" name="Rectangle 3"/>
          <p:cNvSpPr>
            <a:spLocks noGrp="1" noChangeArrowheads="1"/>
          </p:cNvSpPr>
          <p:nvPr>
            <p:ph type="body" idx="1"/>
          </p:nvPr>
        </p:nvSpPr>
        <p:spPr>
          <a:xfrm>
            <a:off x="946150" y="4860925"/>
            <a:ext cx="5207000" cy="4605338"/>
          </a:xfrm>
        </p:spPr>
        <p:txBody>
          <a:bodyPr/>
          <a:lstStyle/>
          <a:p>
            <a:r>
              <a:rPr lang="de-DE"/>
              <a:t>Heckdiffusoren bringen in der Regel bei Serienfahrzeuge nicht besonders viel (siehe Ferrari)</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tx2"/>
        </a:solidFill>
        <a:effectLst/>
      </p:bgPr>
    </p:bg>
    <p:spTree>
      <p:nvGrpSpPr>
        <p:cNvPr id="1" name=""/>
        <p:cNvGrpSpPr/>
        <p:nvPr/>
      </p:nvGrpSpPr>
      <p:grpSpPr>
        <a:xfrm>
          <a:off x="0" y="0"/>
          <a:ext cx="0" cy="0"/>
          <a:chOff x="0" y="0"/>
          <a:chExt cx="0" cy="0"/>
        </a:xfrm>
      </p:grpSpPr>
      <p:pic>
        <p:nvPicPr>
          <p:cNvPr id="4" name="Picture 15" descr="weiß"/>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1588" y="3175"/>
            <a:ext cx="252412"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descr="weiß"/>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3175"/>
            <a:ext cx="247651"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weiß"/>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3175"/>
            <a:ext cx="9137650"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weiß"/>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6599238"/>
            <a:ext cx="91376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54338" y="2205038"/>
            <a:ext cx="3232150" cy="866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26"/>
          <p:cNvSpPr txBox="1">
            <a:spLocks noChangeArrowheads="1"/>
          </p:cNvSpPr>
          <p:nvPr userDrawn="1"/>
        </p:nvSpPr>
        <p:spPr bwMode="auto">
          <a:xfrm>
            <a:off x="3898900" y="1484313"/>
            <a:ext cx="134937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a:solidFill>
                  <a:schemeClr val="tx1"/>
                </a:solidFill>
                <a:latin typeface="CorpoS" pitchFamily="2" charset="0"/>
              </a:defRPr>
            </a:lvl1pPr>
            <a:lvl2pPr marL="742950" indent="-285750" eaLnBrk="0" hangingPunct="0">
              <a:defRPr>
                <a:solidFill>
                  <a:schemeClr val="tx1"/>
                </a:solidFill>
                <a:latin typeface="CorpoS" pitchFamily="2" charset="0"/>
              </a:defRPr>
            </a:lvl2pPr>
            <a:lvl3pPr marL="1143000" indent="-228600" eaLnBrk="0" hangingPunct="0">
              <a:defRPr>
                <a:solidFill>
                  <a:schemeClr val="tx1"/>
                </a:solidFill>
                <a:latin typeface="CorpoS" pitchFamily="2" charset="0"/>
              </a:defRPr>
            </a:lvl3pPr>
            <a:lvl4pPr marL="1600200" indent="-228600" eaLnBrk="0" hangingPunct="0">
              <a:defRPr>
                <a:solidFill>
                  <a:schemeClr val="tx1"/>
                </a:solidFill>
                <a:latin typeface="CorpoS" pitchFamily="2" charset="0"/>
              </a:defRPr>
            </a:lvl4pPr>
            <a:lvl5pPr marL="2057400" indent="-228600" eaLnBrk="0" hangingPunct="0">
              <a:defRPr>
                <a:solidFill>
                  <a:schemeClr val="tx1"/>
                </a:solidFill>
                <a:latin typeface="CorpoS" pitchFamily="2" charset="0"/>
              </a:defRPr>
            </a:lvl5pPr>
            <a:lvl6pPr marL="2514600" indent="-228600" eaLnBrk="0" fontAlgn="base" hangingPunct="0">
              <a:spcBef>
                <a:spcPct val="0"/>
              </a:spcBef>
              <a:spcAft>
                <a:spcPct val="0"/>
              </a:spcAft>
              <a:defRPr>
                <a:solidFill>
                  <a:schemeClr val="tx1"/>
                </a:solidFill>
                <a:latin typeface="CorpoS" pitchFamily="2" charset="0"/>
              </a:defRPr>
            </a:lvl6pPr>
            <a:lvl7pPr marL="2971800" indent="-228600" eaLnBrk="0" fontAlgn="base" hangingPunct="0">
              <a:spcBef>
                <a:spcPct val="0"/>
              </a:spcBef>
              <a:spcAft>
                <a:spcPct val="0"/>
              </a:spcAft>
              <a:defRPr>
                <a:solidFill>
                  <a:schemeClr val="tx1"/>
                </a:solidFill>
                <a:latin typeface="CorpoS" pitchFamily="2" charset="0"/>
              </a:defRPr>
            </a:lvl7pPr>
            <a:lvl8pPr marL="3429000" indent="-228600" eaLnBrk="0" fontAlgn="base" hangingPunct="0">
              <a:spcBef>
                <a:spcPct val="0"/>
              </a:spcBef>
              <a:spcAft>
                <a:spcPct val="0"/>
              </a:spcAft>
              <a:defRPr>
                <a:solidFill>
                  <a:schemeClr val="tx1"/>
                </a:solidFill>
                <a:latin typeface="CorpoS" pitchFamily="2" charset="0"/>
              </a:defRPr>
            </a:lvl8pPr>
            <a:lvl9pPr marL="3886200" indent="-228600" eaLnBrk="0" fontAlgn="base" hangingPunct="0">
              <a:spcBef>
                <a:spcPct val="0"/>
              </a:spcBef>
              <a:spcAft>
                <a:spcPct val="0"/>
              </a:spcAft>
              <a:defRPr>
                <a:solidFill>
                  <a:schemeClr val="tx1"/>
                </a:solidFill>
                <a:latin typeface="CorpoS" pitchFamily="2" charset="0"/>
              </a:defRPr>
            </a:lvl9pPr>
          </a:lstStyle>
          <a:p>
            <a:pPr algn="ctr" eaLnBrk="1" hangingPunct="1"/>
            <a:r>
              <a:rPr lang="de-DE" sz="1600"/>
              <a:t>im Auftrag der</a:t>
            </a:r>
          </a:p>
        </p:txBody>
      </p:sp>
      <p:pic>
        <p:nvPicPr>
          <p:cNvPr id="11" name="Picture 27"/>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51175" y="781050"/>
            <a:ext cx="2776538" cy="63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8181" name="Rectangle 5"/>
          <p:cNvSpPr>
            <a:spLocks noGrp="1" noChangeArrowheads="1"/>
          </p:cNvSpPr>
          <p:nvPr>
            <p:ph type="ctrTitle"/>
          </p:nvPr>
        </p:nvSpPr>
        <p:spPr>
          <a:xfrm>
            <a:off x="396875" y="3500438"/>
            <a:ext cx="8351838" cy="381000"/>
          </a:xfrm>
        </p:spPr>
        <p:txBody>
          <a:bodyPr bIns="0"/>
          <a:lstStyle>
            <a:lvl1pPr algn="ctr">
              <a:defRPr sz="2800">
                <a:solidFill>
                  <a:schemeClr val="bg1"/>
                </a:solidFill>
              </a:defRPr>
            </a:lvl1pPr>
          </a:lstStyle>
          <a:p>
            <a:pPr lvl="0"/>
            <a:r>
              <a:rPr lang="de-DE" noProof="0" smtClean="0"/>
              <a:t>Titelmasterformat durch Klicken bearbeiten</a:t>
            </a:r>
          </a:p>
        </p:txBody>
      </p:sp>
      <p:sp>
        <p:nvSpPr>
          <p:cNvPr id="178178" name="Rectangle 2"/>
          <p:cNvSpPr>
            <a:spLocks noGrp="1" noChangeArrowheads="1"/>
          </p:cNvSpPr>
          <p:nvPr>
            <p:ph type="subTitle" idx="1" hasCustomPrompt="1"/>
          </p:nvPr>
        </p:nvSpPr>
        <p:spPr>
          <a:xfrm>
            <a:off x="396875" y="3881438"/>
            <a:ext cx="8351838" cy="2571750"/>
          </a:xfrm>
        </p:spPr>
        <p:txBody>
          <a:bodyPr/>
          <a:lstStyle>
            <a:lvl1pPr marL="0" indent="0" algn="ctr">
              <a:lnSpc>
                <a:spcPts val="3000"/>
              </a:lnSpc>
              <a:buFont typeface="Wingdings" pitchFamily="2" charset="2"/>
              <a:buNone/>
              <a:defRPr sz="2800">
                <a:solidFill>
                  <a:schemeClr val="bg2"/>
                </a:solidFill>
              </a:defRPr>
            </a:lvl1pPr>
          </a:lstStyle>
          <a:p>
            <a:pPr lvl="0"/>
            <a:r>
              <a:rPr lang="de-DE" noProof="0" dirty="0" smtClean="0"/>
              <a:t>Formatvorlage Untertitelmaster durch Klicken bearbeiten</a:t>
            </a:r>
          </a:p>
        </p:txBody>
      </p:sp>
      <p:sp>
        <p:nvSpPr>
          <p:cNvPr id="8" name="Rectangle 23"/>
          <p:cNvSpPr>
            <a:spLocks noChangeArrowheads="1"/>
          </p:cNvSpPr>
          <p:nvPr/>
        </p:nvSpPr>
        <p:spPr bwMode="auto">
          <a:xfrm>
            <a:off x="3376613" y="4246563"/>
            <a:ext cx="241935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lnSpc>
                <a:spcPct val="90000"/>
              </a:lnSpc>
              <a:spcAft>
                <a:spcPct val="50000"/>
              </a:spcAft>
            </a:pPr>
            <a:r>
              <a:rPr lang="de-DE" sz="2800" dirty="0">
                <a:solidFill>
                  <a:schemeClr val="bg2"/>
                </a:solidFill>
              </a:rPr>
              <a:t>SS </a:t>
            </a:r>
            <a:r>
              <a:rPr lang="de-DE" sz="2800" dirty="0" smtClean="0">
                <a:solidFill>
                  <a:schemeClr val="bg2"/>
                </a:solidFill>
              </a:rPr>
              <a:t>2016</a:t>
            </a:r>
            <a:r>
              <a:rPr lang="de-DE" sz="900" dirty="0" smtClean="0"/>
              <a:t> </a:t>
            </a:r>
            <a:endParaRPr lang="de-DE" sz="900" dirty="0"/>
          </a:p>
        </p:txBody>
      </p:sp>
    </p:spTree>
    <p:extLst>
      <p:ext uri="{BB962C8B-B14F-4D97-AF65-F5344CB8AC3E}">
        <p14:creationId xmlns:p14="http://schemas.microsoft.com/office/powerpoint/2010/main" val="1850250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3"/>
          <p:cNvSpPr>
            <a:spLocks noGrp="1" noChangeArrowheads="1"/>
          </p:cNvSpPr>
          <p:nvPr>
            <p:ph type="ftr" sz="quarter" idx="10"/>
          </p:nvPr>
        </p:nvSpPr>
        <p:spPr>
          <a:ln/>
        </p:spPr>
        <p:txBody>
          <a:bodyPr/>
          <a:lstStyle>
            <a:lvl1pPr>
              <a:defRPr/>
            </a:lvl1pPr>
          </a:lstStyle>
          <a:p>
            <a:pPr>
              <a:defRPr/>
            </a:pPr>
            <a:r>
              <a:rPr lang="de-DE" smtClean="0"/>
              <a:t>Karosserietechnik - Übersicht</a:t>
            </a:r>
            <a:endParaRPr lang="de-DE"/>
          </a:p>
        </p:txBody>
      </p:sp>
      <p:sp>
        <p:nvSpPr>
          <p:cNvPr id="5" name="Rectangle 4"/>
          <p:cNvSpPr>
            <a:spLocks noGrp="1" noChangeArrowheads="1"/>
          </p:cNvSpPr>
          <p:nvPr>
            <p:ph type="sldNum" sz="quarter" idx="11"/>
          </p:nvPr>
        </p:nvSpPr>
        <p:spPr>
          <a:ln/>
        </p:spPr>
        <p:txBody>
          <a:bodyPr/>
          <a:lstStyle>
            <a:lvl1pPr>
              <a:defRPr/>
            </a:lvl1pPr>
          </a:lstStyle>
          <a:p>
            <a:pPr>
              <a:defRPr/>
            </a:pPr>
            <a:fld id="{D5BC74AA-9D64-449B-A06D-6ED77BD4A5A9}" type="slidenum">
              <a:rPr lang="de-DE"/>
              <a:pPr>
                <a:defRPr/>
              </a:pPr>
              <a:t>‹Nr.›</a:t>
            </a:fld>
            <a:endParaRPr lang="de-DE"/>
          </a:p>
        </p:txBody>
      </p:sp>
    </p:spTree>
    <p:extLst>
      <p:ext uri="{BB962C8B-B14F-4D97-AF65-F5344CB8AC3E}">
        <p14:creationId xmlns:p14="http://schemas.microsoft.com/office/powerpoint/2010/main" val="182857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3"/>
          <p:cNvSpPr>
            <a:spLocks noGrp="1" noChangeArrowheads="1"/>
          </p:cNvSpPr>
          <p:nvPr>
            <p:ph type="ftr" sz="quarter" idx="10"/>
          </p:nvPr>
        </p:nvSpPr>
        <p:spPr>
          <a:ln/>
        </p:spPr>
        <p:txBody>
          <a:bodyPr/>
          <a:lstStyle>
            <a:lvl1pPr>
              <a:defRPr/>
            </a:lvl1pPr>
          </a:lstStyle>
          <a:p>
            <a:pPr>
              <a:defRPr/>
            </a:pPr>
            <a:r>
              <a:rPr lang="de-DE" smtClean="0"/>
              <a:t>Karosserietechnik - Übersicht</a:t>
            </a:r>
            <a:endParaRPr lang="de-DE"/>
          </a:p>
        </p:txBody>
      </p:sp>
      <p:sp>
        <p:nvSpPr>
          <p:cNvPr id="4" name="Rectangle 4"/>
          <p:cNvSpPr>
            <a:spLocks noGrp="1" noChangeArrowheads="1"/>
          </p:cNvSpPr>
          <p:nvPr>
            <p:ph type="sldNum" sz="quarter" idx="11"/>
          </p:nvPr>
        </p:nvSpPr>
        <p:spPr>
          <a:ln/>
        </p:spPr>
        <p:txBody>
          <a:bodyPr/>
          <a:lstStyle>
            <a:lvl1pPr>
              <a:defRPr/>
            </a:lvl1pPr>
          </a:lstStyle>
          <a:p>
            <a:pPr>
              <a:defRPr/>
            </a:pPr>
            <a:fld id="{35C5AC93-08FF-47AE-86F5-FF08598225BC}" type="slidenum">
              <a:rPr lang="de-DE"/>
              <a:pPr>
                <a:defRPr/>
              </a:pPr>
              <a:t>‹Nr.›</a:t>
            </a:fld>
            <a:endParaRPr lang="de-DE"/>
          </a:p>
        </p:txBody>
      </p:sp>
    </p:spTree>
    <p:extLst>
      <p:ext uri="{BB962C8B-B14F-4D97-AF65-F5344CB8AC3E}">
        <p14:creationId xmlns:p14="http://schemas.microsoft.com/office/powerpoint/2010/main" val="301222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r>
              <a:rPr lang="de-DE" smtClean="0"/>
              <a:t>Karosserietechnik - Übersicht</a:t>
            </a:r>
            <a:endParaRPr lang="de-DE"/>
          </a:p>
        </p:txBody>
      </p:sp>
      <p:sp>
        <p:nvSpPr>
          <p:cNvPr id="3" name="Rectangle 4"/>
          <p:cNvSpPr>
            <a:spLocks noGrp="1" noChangeArrowheads="1"/>
          </p:cNvSpPr>
          <p:nvPr>
            <p:ph type="sldNum" sz="quarter" idx="11"/>
          </p:nvPr>
        </p:nvSpPr>
        <p:spPr>
          <a:ln/>
        </p:spPr>
        <p:txBody>
          <a:bodyPr/>
          <a:lstStyle>
            <a:lvl1pPr>
              <a:defRPr/>
            </a:lvl1pPr>
          </a:lstStyle>
          <a:p>
            <a:pPr>
              <a:defRPr/>
            </a:pPr>
            <a:fld id="{E1FE5DDE-604F-4A3C-ADA0-75ECE4FEAEF8}" type="slidenum">
              <a:rPr lang="de-DE"/>
              <a:pPr>
                <a:defRPr/>
              </a:pPr>
              <a:t>‹Nr.›</a:t>
            </a:fld>
            <a:endParaRPr lang="de-DE"/>
          </a:p>
        </p:txBody>
      </p:sp>
    </p:spTree>
    <p:extLst>
      <p:ext uri="{BB962C8B-B14F-4D97-AF65-F5344CB8AC3E}">
        <p14:creationId xmlns:p14="http://schemas.microsoft.com/office/powerpoint/2010/main" val="115521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95288" y="730250"/>
            <a:ext cx="7800975" cy="8128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395288" y="1916113"/>
            <a:ext cx="4100512" cy="45370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16113"/>
            <a:ext cx="4100513" cy="45370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ußzeilenplatzhalter 4"/>
          <p:cNvSpPr>
            <a:spLocks noGrp="1"/>
          </p:cNvSpPr>
          <p:nvPr>
            <p:ph type="ftr" sz="quarter" idx="10"/>
          </p:nvPr>
        </p:nvSpPr>
        <p:spPr>
          <a:xfrm>
            <a:off x="395288" y="6705600"/>
            <a:ext cx="2089150" cy="152400"/>
          </a:xfrm>
        </p:spPr>
        <p:txBody>
          <a:bodyPr/>
          <a:lstStyle>
            <a:lvl1pPr>
              <a:defRPr/>
            </a:lvl1pPr>
          </a:lstStyle>
          <a:p>
            <a:r>
              <a:rPr lang="de-DE"/>
              <a:t>11 Aerodynamik </a:t>
            </a:r>
          </a:p>
        </p:txBody>
      </p:sp>
      <p:sp>
        <p:nvSpPr>
          <p:cNvPr id="6" name="Foliennummernplatzhalter 5"/>
          <p:cNvSpPr>
            <a:spLocks noGrp="1"/>
          </p:cNvSpPr>
          <p:nvPr>
            <p:ph type="sldNum" sz="quarter" idx="11"/>
          </p:nvPr>
        </p:nvSpPr>
        <p:spPr>
          <a:xfrm>
            <a:off x="6953250" y="6705600"/>
            <a:ext cx="1795463" cy="152400"/>
          </a:xfrm>
        </p:spPr>
        <p:txBody>
          <a:bodyPr/>
          <a:lstStyle>
            <a:lvl1pPr>
              <a:defRPr/>
            </a:lvl1pPr>
          </a:lstStyle>
          <a:p>
            <a:fld id="{A3253917-FDD0-47F3-B3A5-8E4569E7AC39}" type="slidenum">
              <a:rPr lang="de-DE"/>
              <a:pPr/>
              <a:t>‹Nr.›</a:t>
            </a:fld>
            <a:endParaRPr lang="de-DE"/>
          </a:p>
        </p:txBody>
      </p:sp>
    </p:spTree>
    <p:extLst>
      <p:ext uri="{BB962C8B-B14F-4D97-AF65-F5344CB8AC3E}">
        <p14:creationId xmlns:p14="http://schemas.microsoft.com/office/powerpoint/2010/main" val="1196728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95288" y="1916113"/>
            <a:ext cx="8353425"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p:txBody>
      </p:sp>
      <p:sp>
        <p:nvSpPr>
          <p:cNvPr id="7171" name="Rectangle 3"/>
          <p:cNvSpPr>
            <a:spLocks noGrp="1" noChangeArrowheads="1"/>
          </p:cNvSpPr>
          <p:nvPr>
            <p:ph type="ftr" sz="quarter" idx="3"/>
          </p:nvPr>
        </p:nvSpPr>
        <p:spPr bwMode="auto">
          <a:xfrm>
            <a:off x="395288" y="6675120"/>
            <a:ext cx="266382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eaLnBrk="0" hangingPunct="0">
              <a:lnSpc>
                <a:spcPct val="90000"/>
              </a:lnSpc>
              <a:spcAft>
                <a:spcPct val="50000"/>
              </a:spcAft>
              <a:tabLst>
                <a:tab pos="4171950" algn="ctr"/>
              </a:tabLst>
              <a:defRPr sz="900" smtClean="0"/>
            </a:lvl1pPr>
          </a:lstStyle>
          <a:p>
            <a:pPr>
              <a:defRPr/>
            </a:pPr>
            <a:r>
              <a:rPr lang="de-DE" smtClean="0"/>
              <a:t>Karosserietechnik - Übersicht</a:t>
            </a:r>
            <a:endParaRPr lang="de-DE" dirty="0"/>
          </a:p>
        </p:txBody>
      </p:sp>
      <p:sp>
        <p:nvSpPr>
          <p:cNvPr id="7172" name="Rectangle 4"/>
          <p:cNvSpPr>
            <a:spLocks noGrp="1" noChangeArrowheads="1"/>
          </p:cNvSpPr>
          <p:nvPr>
            <p:ph type="sldNum" sz="quarter" idx="4"/>
          </p:nvPr>
        </p:nvSpPr>
        <p:spPr bwMode="auto">
          <a:xfrm>
            <a:off x="7097713" y="6675120"/>
            <a:ext cx="179546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r" eaLnBrk="0" hangingPunct="0">
              <a:lnSpc>
                <a:spcPct val="90000"/>
              </a:lnSpc>
              <a:spcAft>
                <a:spcPct val="50000"/>
              </a:spcAft>
              <a:defRPr sz="900" smtClean="0"/>
            </a:lvl1pPr>
          </a:lstStyle>
          <a:p>
            <a:pPr>
              <a:defRPr/>
            </a:pPr>
            <a:fld id="{E748A7A1-FF53-4C39-BDE8-9CE89090963E}" type="slidenum">
              <a:rPr lang="de-DE"/>
              <a:pPr>
                <a:defRPr/>
              </a:pPr>
              <a:t>‹Nr.›</a:t>
            </a:fld>
            <a:endParaRPr lang="de-DE" dirty="0"/>
          </a:p>
        </p:txBody>
      </p:sp>
      <p:sp>
        <p:nvSpPr>
          <p:cNvPr id="1029" name="Rectangle 5"/>
          <p:cNvSpPr>
            <a:spLocks noGrp="1" noChangeArrowheads="1"/>
          </p:cNvSpPr>
          <p:nvPr>
            <p:ph type="title"/>
          </p:nvPr>
        </p:nvSpPr>
        <p:spPr bwMode="auto">
          <a:xfrm>
            <a:off x="395288" y="730250"/>
            <a:ext cx="7800975" cy="812800"/>
          </a:xfrm>
          <a:prstGeom prst="rect">
            <a:avLst/>
          </a:prstGeom>
          <a:noFill/>
          <a:ln>
            <a:noFill/>
          </a:ln>
          <a:effectLst/>
          <a:extLst>
            <a:ext uri="{909E8E84-426E-40DD-AFC4-6F175D3DCCD1}">
              <a14:hiddenFill xmlns:a14="http://schemas.microsoft.com/office/drawing/2010/main">
                <a:solidFill>
                  <a:srgbClr val="AFBFD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31800" numCol="1" anchor="t" anchorCtr="0" compatLnSpc="1">
            <a:prstTxWarp prst="textNoShape">
              <a:avLst/>
            </a:prstTxWarp>
            <a:spAutoFit/>
          </a:bodyPr>
          <a:lstStyle/>
          <a:p>
            <a:pPr lvl="0"/>
            <a:r>
              <a:rPr lang="de-DE" smtClean="0"/>
              <a:t>Mastertitelformat bearbeiten</a:t>
            </a:r>
          </a:p>
        </p:txBody>
      </p:sp>
      <p:sp>
        <p:nvSpPr>
          <p:cNvPr id="1031" name="Line 7"/>
          <p:cNvSpPr>
            <a:spLocks noChangeShapeType="1"/>
          </p:cNvSpPr>
          <p:nvPr/>
        </p:nvSpPr>
        <p:spPr bwMode="auto">
          <a:xfrm>
            <a:off x="250825" y="593725"/>
            <a:ext cx="8642350" cy="1588"/>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1032" name="Picture 21" descr="FH Konstanz"/>
          <p:cNvPicPr>
            <a:picLocks noChangeAspect="1" noChangeArrowheads="1"/>
          </p:cNvPicPr>
          <p:nvPr userDrawn="1"/>
        </p:nvPicPr>
        <p:blipFill>
          <a:blip r:embed="rId7">
            <a:extLst>
              <a:ext uri="{28A0092B-C50C-407E-A947-70E740481C1C}">
                <a14:useLocalDpi xmlns:a14="http://schemas.microsoft.com/office/drawing/2010/main" val="0"/>
              </a:ext>
            </a:extLst>
          </a:blip>
          <a:srcRect l="9479" t="19028" r="33855" b="18056"/>
          <a:stretch>
            <a:fillRect/>
          </a:stretch>
        </p:blipFill>
        <p:spPr bwMode="auto">
          <a:xfrm>
            <a:off x="8316913" y="53975"/>
            <a:ext cx="57626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24"/>
          <p:cNvSpPr>
            <a:spLocks noChangeArrowheads="1"/>
          </p:cNvSpPr>
          <p:nvPr userDrawn="1"/>
        </p:nvSpPr>
        <p:spPr bwMode="auto">
          <a:xfrm>
            <a:off x="4135438" y="6675120"/>
            <a:ext cx="8651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lnSpc>
                <a:spcPct val="90000"/>
              </a:lnSpc>
              <a:spcAft>
                <a:spcPct val="50000"/>
              </a:spcAft>
              <a:tabLst>
                <a:tab pos="4171950" algn="ctr"/>
              </a:tabLst>
            </a:pPr>
            <a:r>
              <a:rPr lang="de-DE" sz="900" dirty="0"/>
              <a:t>SS </a:t>
            </a:r>
            <a:r>
              <a:rPr lang="de-DE" sz="900" dirty="0" smtClean="0"/>
              <a:t>2016 </a:t>
            </a:r>
            <a:endParaRPr lang="de-DE" sz="900" dirty="0"/>
          </a:p>
        </p:txBody>
      </p:sp>
      <p:pic>
        <p:nvPicPr>
          <p:cNvPr id="1034" name="Picture 25"/>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250825" y="112713"/>
            <a:ext cx="1728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097713" y="76200"/>
            <a:ext cx="1146175" cy="4492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887" r:id="rId1"/>
    <p:sldLayoutId id="2147483778" r:id="rId2"/>
    <p:sldLayoutId id="2147483782" r:id="rId3"/>
    <p:sldLayoutId id="2147483783" r:id="rId4"/>
    <p:sldLayoutId id="2147483888" r:id="rId5"/>
  </p:sldLayoutIdLst>
  <p:hf hdr="0" dt="0"/>
  <p:txStyles>
    <p:titleStyle>
      <a:lvl1pPr algn="l" rtl="0" eaLnBrk="0" fontAlgn="base" hangingPunct="0">
        <a:lnSpc>
          <a:spcPts val="3000"/>
        </a:lnSpc>
        <a:spcBef>
          <a:spcPct val="0"/>
        </a:spcBef>
        <a:spcAft>
          <a:spcPct val="0"/>
        </a:spcAft>
        <a:defRPr sz="2400">
          <a:solidFill>
            <a:schemeClr val="bg2"/>
          </a:solidFill>
          <a:latin typeface="+mj-lt"/>
          <a:ea typeface="+mj-ea"/>
          <a:cs typeface="+mj-cs"/>
        </a:defRPr>
      </a:lvl1pPr>
      <a:lvl2pPr algn="l" rtl="0" eaLnBrk="0" fontAlgn="base" hangingPunct="0">
        <a:lnSpc>
          <a:spcPts val="3000"/>
        </a:lnSpc>
        <a:spcBef>
          <a:spcPct val="0"/>
        </a:spcBef>
        <a:spcAft>
          <a:spcPct val="0"/>
        </a:spcAft>
        <a:defRPr sz="2400">
          <a:solidFill>
            <a:schemeClr val="bg2"/>
          </a:solidFill>
          <a:latin typeface="CorpoS" pitchFamily="2" charset="0"/>
        </a:defRPr>
      </a:lvl2pPr>
      <a:lvl3pPr algn="l" rtl="0" eaLnBrk="0" fontAlgn="base" hangingPunct="0">
        <a:lnSpc>
          <a:spcPts val="3000"/>
        </a:lnSpc>
        <a:spcBef>
          <a:spcPct val="0"/>
        </a:spcBef>
        <a:spcAft>
          <a:spcPct val="0"/>
        </a:spcAft>
        <a:defRPr sz="2400">
          <a:solidFill>
            <a:schemeClr val="bg2"/>
          </a:solidFill>
          <a:latin typeface="CorpoS" pitchFamily="2" charset="0"/>
        </a:defRPr>
      </a:lvl3pPr>
      <a:lvl4pPr algn="l" rtl="0" eaLnBrk="0" fontAlgn="base" hangingPunct="0">
        <a:lnSpc>
          <a:spcPts val="3000"/>
        </a:lnSpc>
        <a:spcBef>
          <a:spcPct val="0"/>
        </a:spcBef>
        <a:spcAft>
          <a:spcPct val="0"/>
        </a:spcAft>
        <a:defRPr sz="2400">
          <a:solidFill>
            <a:schemeClr val="bg2"/>
          </a:solidFill>
          <a:latin typeface="CorpoS" pitchFamily="2" charset="0"/>
        </a:defRPr>
      </a:lvl4pPr>
      <a:lvl5pPr algn="l" rtl="0" eaLnBrk="0" fontAlgn="base" hangingPunct="0">
        <a:lnSpc>
          <a:spcPts val="3000"/>
        </a:lnSpc>
        <a:spcBef>
          <a:spcPct val="0"/>
        </a:spcBef>
        <a:spcAft>
          <a:spcPct val="0"/>
        </a:spcAft>
        <a:defRPr sz="2400">
          <a:solidFill>
            <a:schemeClr val="bg2"/>
          </a:solidFill>
          <a:latin typeface="CorpoS" pitchFamily="2" charset="0"/>
        </a:defRPr>
      </a:lvl5pPr>
      <a:lvl6pPr marL="457200" algn="l" rtl="0" fontAlgn="base">
        <a:lnSpc>
          <a:spcPts val="3000"/>
        </a:lnSpc>
        <a:spcBef>
          <a:spcPct val="0"/>
        </a:spcBef>
        <a:spcAft>
          <a:spcPct val="0"/>
        </a:spcAft>
        <a:defRPr sz="2400">
          <a:solidFill>
            <a:schemeClr val="bg2"/>
          </a:solidFill>
          <a:latin typeface="CorpoS" pitchFamily="2" charset="0"/>
        </a:defRPr>
      </a:lvl6pPr>
      <a:lvl7pPr marL="914400" algn="l" rtl="0" fontAlgn="base">
        <a:lnSpc>
          <a:spcPts val="3000"/>
        </a:lnSpc>
        <a:spcBef>
          <a:spcPct val="0"/>
        </a:spcBef>
        <a:spcAft>
          <a:spcPct val="0"/>
        </a:spcAft>
        <a:defRPr sz="2400">
          <a:solidFill>
            <a:schemeClr val="bg2"/>
          </a:solidFill>
          <a:latin typeface="CorpoS" pitchFamily="2" charset="0"/>
        </a:defRPr>
      </a:lvl7pPr>
      <a:lvl8pPr marL="1371600" algn="l" rtl="0" fontAlgn="base">
        <a:lnSpc>
          <a:spcPts val="3000"/>
        </a:lnSpc>
        <a:spcBef>
          <a:spcPct val="0"/>
        </a:spcBef>
        <a:spcAft>
          <a:spcPct val="0"/>
        </a:spcAft>
        <a:defRPr sz="2400">
          <a:solidFill>
            <a:schemeClr val="bg2"/>
          </a:solidFill>
          <a:latin typeface="CorpoS" pitchFamily="2" charset="0"/>
        </a:defRPr>
      </a:lvl8pPr>
      <a:lvl9pPr marL="1828800" algn="l" rtl="0" fontAlgn="base">
        <a:lnSpc>
          <a:spcPts val="3000"/>
        </a:lnSpc>
        <a:spcBef>
          <a:spcPct val="0"/>
        </a:spcBef>
        <a:spcAft>
          <a:spcPct val="0"/>
        </a:spcAft>
        <a:defRPr sz="2400">
          <a:solidFill>
            <a:schemeClr val="bg2"/>
          </a:solidFill>
          <a:latin typeface="CorpoS" pitchFamily="2" charset="0"/>
        </a:defRPr>
      </a:lvl9pPr>
    </p:titleStyle>
    <p:bodyStyle>
      <a:lvl1pPr marL="271463" indent="-271463" algn="l" rtl="0" eaLnBrk="0" fontAlgn="base" hangingPunct="0">
        <a:spcBef>
          <a:spcPct val="0"/>
        </a:spcBef>
        <a:spcAft>
          <a:spcPct val="0"/>
        </a:spcAft>
        <a:buSzPct val="80000"/>
        <a:buFont typeface="Wingdings" pitchFamily="2" charset="2"/>
        <a:buChar char="n"/>
        <a:defRPr sz="2000">
          <a:solidFill>
            <a:schemeClr val="tx1"/>
          </a:solidFill>
          <a:latin typeface="+mn-lt"/>
          <a:ea typeface="+mn-ea"/>
          <a:cs typeface="+mn-cs"/>
        </a:defRPr>
      </a:lvl1pPr>
      <a:lvl2pPr marL="533400" indent="-260350" algn="l" rtl="0" eaLnBrk="0" fontAlgn="base" hangingPunct="0">
        <a:spcBef>
          <a:spcPct val="0"/>
        </a:spcBef>
        <a:spcAft>
          <a:spcPct val="0"/>
        </a:spcAft>
        <a:buSzPct val="80000"/>
        <a:buFont typeface="Wingdings" pitchFamily="2" charset="2"/>
        <a:buChar char="è"/>
        <a:defRPr sz="1900">
          <a:solidFill>
            <a:schemeClr val="tx1"/>
          </a:solidFill>
          <a:latin typeface="+mn-lt"/>
        </a:defRPr>
      </a:lvl2pPr>
      <a:lvl3pPr marL="719138" indent="-184150" algn="l" rtl="0" eaLnBrk="0" fontAlgn="base" hangingPunct="0">
        <a:spcBef>
          <a:spcPct val="0"/>
        </a:spcBef>
        <a:spcAft>
          <a:spcPct val="0"/>
        </a:spcAft>
        <a:buSzPct val="80000"/>
        <a:buFont typeface="Wingdings" pitchFamily="2" charset="2"/>
        <a:buChar char="n"/>
        <a:defRPr sz="1600">
          <a:solidFill>
            <a:schemeClr val="tx1"/>
          </a:solidFill>
          <a:latin typeface="+mn-lt"/>
        </a:defRPr>
      </a:lvl3pPr>
      <a:lvl4pPr marL="898525" indent="-177800" algn="l" rtl="0" eaLnBrk="0" fontAlgn="base" hangingPunct="0">
        <a:spcBef>
          <a:spcPct val="0"/>
        </a:spcBef>
        <a:spcAft>
          <a:spcPct val="0"/>
        </a:spcAft>
        <a:buSzPct val="80000"/>
        <a:buFont typeface="Wingdings" pitchFamily="2" charset="2"/>
        <a:buChar char="è"/>
        <a:defRPr sz="1500">
          <a:solidFill>
            <a:schemeClr val="tx1"/>
          </a:solidFill>
          <a:latin typeface="+mn-lt"/>
        </a:defRPr>
      </a:lvl4pPr>
      <a:lvl5pPr marL="1797050" indent="-182563" algn="l" rtl="0" eaLnBrk="0" fontAlgn="base" hangingPunct="0">
        <a:lnSpc>
          <a:spcPct val="108000"/>
        </a:lnSpc>
        <a:spcBef>
          <a:spcPct val="0"/>
        </a:spcBef>
        <a:spcAft>
          <a:spcPct val="42000"/>
        </a:spcAft>
        <a:buSzPct val="75000"/>
        <a:buChar char="•"/>
        <a:defRPr sz="2000">
          <a:solidFill>
            <a:schemeClr val="tx1"/>
          </a:solidFill>
          <a:latin typeface="+mn-lt"/>
        </a:defRPr>
      </a:lvl5pPr>
      <a:lvl6pPr marL="2254250" indent="-182563" algn="l" rtl="0" fontAlgn="base">
        <a:lnSpc>
          <a:spcPct val="108000"/>
        </a:lnSpc>
        <a:spcBef>
          <a:spcPct val="0"/>
        </a:spcBef>
        <a:spcAft>
          <a:spcPct val="42000"/>
        </a:spcAft>
        <a:buSzPct val="75000"/>
        <a:buChar char="•"/>
        <a:defRPr sz="2000">
          <a:solidFill>
            <a:schemeClr val="tx1"/>
          </a:solidFill>
          <a:latin typeface="+mn-lt"/>
        </a:defRPr>
      </a:lvl6pPr>
      <a:lvl7pPr marL="2711450" indent="-182563" algn="l" rtl="0" fontAlgn="base">
        <a:lnSpc>
          <a:spcPct val="108000"/>
        </a:lnSpc>
        <a:spcBef>
          <a:spcPct val="0"/>
        </a:spcBef>
        <a:spcAft>
          <a:spcPct val="42000"/>
        </a:spcAft>
        <a:buSzPct val="75000"/>
        <a:buChar char="•"/>
        <a:defRPr sz="2000">
          <a:solidFill>
            <a:schemeClr val="tx1"/>
          </a:solidFill>
          <a:latin typeface="+mn-lt"/>
        </a:defRPr>
      </a:lvl7pPr>
      <a:lvl8pPr marL="3168650" indent="-182563" algn="l" rtl="0" fontAlgn="base">
        <a:lnSpc>
          <a:spcPct val="108000"/>
        </a:lnSpc>
        <a:spcBef>
          <a:spcPct val="0"/>
        </a:spcBef>
        <a:spcAft>
          <a:spcPct val="42000"/>
        </a:spcAft>
        <a:buSzPct val="75000"/>
        <a:buChar char="•"/>
        <a:defRPr sz="2000">
          <a:solidFill>
            <a:schemeClr val="tx1"/>
          </a:solidFill>
          <a:latin typeface="+mn-lt"/>
        </a:defRPr>
      </a:lvl8pPr>
      <a:lvl9pPr marL="3625850" indent="-182563" algn="l" rtl="0" fontAlgn="base">
        <a:lnSpc>
          <a:spcPct val="108000"/>
        </a:lnSpc>
        <a:spcBef>
          <a:spcPct val="0"/>
        </a:spcBef>
        <a:spcAft>
          <a:spcPct val="42000"/>
        </a:spcAft>
        <a:buSzPct val="75000"/>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0.w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12.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ctrTitle"/>
          </p:nvPr>
        </p:nvSpPr>
        <p:spPr>
          <a:xfrm>
            <a:off x="396875" y="3500438"/>
            <a:ext cx="8351838" cy="762000"/>
          </a:xfrm>
        </p:spPr>
        <p:txBody>
          <a:bodyPr/>
          <a:lstStyle/>
          <a:p>
            <a:r>
              <a:rPr lang="de-DE"/>
              <a:t>Karosserietechnik</a:t>
            </a:r>
            <a:br>
              <a:rPr lang="de-DE"/>
            </a:br>
            <a:r>
              <a:rPr lang="de-DE"/>
              <a:t>11 Aerodynamik</a:t>
            </a:r>
          </a:p>
        </p:txBody>
      </p:sp>
      <p:sp>
        <p:nvSpPr>
          <p:cNvPr id="712707" name="Rectangle 3"/>
          <p:cNvSpPr>
            <a:spLocks noGrp="1" noChangeArrowheads="1"/>
          </p:cNvSpPr>
          <p:nvPr>
            <p:ph type="subTitle" idx="1"/>
          </p:nvPr>
        </p:nvSpPr>
        <p:spPr/>
        <p:txBody>
          <a:bodyPr/>
          <a:lstStyle/>
          <a:p>
            <a:endParaRPr lang="de-DE"/>
          </a:p>
          <a:p>
            <a:endParaRPr lang="de-DE"/>
          </a:p>
        </p:txBody>
      </p:sp>
    </p:spTree>
    <p:extLst>
      <p:ext uri="{BB962C8B-B14F-4D97-AF65-F5344CB8AC3E}">
        <p14:creationId xmlns:p14="http://schemas.microsoft.com/office/powerpoint/2010/main" val="3177076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3"/>
          <p:cNvSpPr>
            <a:spLocks noGrp="1"/>
          </p:cNvSpPr>
          <p:nvPr>
            <p:ph type="ftr" sz="quarter" idx="10"/>
          </p:nvPr>
        </p:nvSpPr>
        <p:spPr/>
        <p:txBody>
          <a:bodyPr/>
          <a:lstStyle/>
          <a:p>
            <a:r>
              <a:rPr lang="de-DE"/>
              <a:t>11 Aerodynamik </a:t>
            </a:r>
          </a:p>
        </p:txBody>
      </p:sp>
      <p:sp>
        <p:nvSpPr>
          <p:cNvPr id="8" name="Foliennummernplatzhalter 4"/>
          <p:cNvSpPr>
            <a:spLocks noGrp="1"/>
          </p:cNvSpPr>
          <p:nvPr>
            <p:ph type="sldNum" sz="quarter" idx="11"/>
          </p:nvPr>
        </p:nvSpPr>
        <p:spPr/>
        <p:txBody>
          <a:bodyPr/>
          <a:lstStyle/>
          <a:p>
            <a:fld id="{8AC0CB5D-F478-41B0-B379-AB8E7642B1C5}" type="slidenum">
              <a:rPr lang="de-DE"/>
              <a:pPr/>
              <a:t>10</a:t>
            </a:fld>
            <a:endParaRPr lang="de-DE"/>
          </a:p>
        </p:txBody>
      </p:sp>
      <p:sp>
        <p:nvSpPr>
          <p:cNvPr id="716804" name="Rectangle 4"/>
          <p:cNvSpPr>
            <a:spLocks noGrp="1" noChangeArrowheads="1"/>
          </p:cNvSpPr>
          <p:nvPr>
            <p:ph type="title"/>
          </p:nvPr>
        </p:nvSpPr>
        <p:spPr>
          <a:xfrm>
            <a:off x="395288" y="730250"/>
            <a:ext cx="7800975" cy="1193800"/>
          </a:xfrm>
        </p:spPr>
        <p:txBody>
          <a:bodyPr/>
          <a:lstStyle/>
          <a:p>
            <a:r>
              <a:rPr lang="de-DE"/>
              <a:t>Aerodynamik</a:t>
            </a:r>
            <a:br>
              <a:rPr lang="de-DE"/>
            </a:br>
            <a:r>
              <a:rPr lang="de-DE">
                <a:solidFill>
                  <a:schemeClr val="tx2"/>
                </a:solidFill>
              </a:rPr>
              <a:t>Maßnahmen zur Verbesserung der Unterbodenströmung</a:t>
            </a:r>
          </a:p>
        </p:txBody>
      </p:sp>
      <p:sp>
        <p:nvSpPr>
          <p:cNvPr id="716805" name="Rectangle 5"/>
          <p:cNvSpPr>
            <a:spLocks noGrp="1" noChangeArrowheads="1"/>
          </p:cNvSpPr>
          <p:nvPr>
            <p:ph type="body" idx="1"/>
          </p:nvPr>
        </p:nvSpPr>
        <p:spPr/>
        <p:txBody>
          <a:bodyPr/>
          <a:lstStyle/>
          <a:p>
            <a:r>
              <a:rPr lang="de-DE"/>
              <a:t>Optimierung der Aerodynamik ohne Auswirkung auf das Design (Styling)</a:t>
            </a:r>
          </a:p>
        </p:txBody>
      </p:sp>
      <p:pic>
        <p:nvPicPr>
          <p:cNvPr id="716806" name="Picture 6"/>
          <p:cNvPicPr>
            <a:picLocks noChangeAspect="1" noChangeArrowheads="1"/>
          </p:cNvPicPr>
          <p:nvPr/>
        </p:nvPicPr>
        <p:blipFill>
          <a:blip r:embed="rId3">
            <a:extLst>
              <a:ext uri="{28A0092B-C50C-407E-A947-70E740481C1C}">
                <a14:useLocalDpi xmlns:a14="http://schemas.microsoft.com/office/drawing/2010/main" val="0"/>
              </a:ext>
            </a:extLst>
          </a:blip>
          <a:srcRect b="3076"/>
          <a:stretch>
            <a:fillRect/>
          </a:stretch>
        </p:blipFill>
        <p:spPr bwMode="auto">
          <a:xfrm>
            <a:off x="1258888" y="2333625"/>
            <a:ext cx="6551612" cy="43354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807" name="Rectangle 7"/>
          <p:cNvSpPr>
            <a:spLocks noChangeArrowheads="1"/>
          </p:cNvSpPr>
          <p:nvPr/>
        </p:nvSpPr>
        <p:spPr bwMode="auto">
          <a:xfrm>
            <a:off x="1258888" y="6308725"/>
            <a:ext cx="1368425" cy="360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sp>
        <p:nvSpPr>
          <p:cNvPr id="716803" name="Rectangle 3"/>
          <p:cNvSpPr>
            <a:spLocks noChangeArrowheads="1"/>
          </p:cNvSpPr>
          <p:nvPr/>
        </p:nvSpPr>
        <p:spPr bwMode="auto">
          <a:xfrm>
            <a:off x="6108700" y="6445250"/>
            <a:ext cx="2784475" cy="1825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87350" indent="-387350" algn="r" eaLnBrk="0" hangingPunct="0">
              <a:spcBef>
                <a:spcPct val="50000"/>
              </a:spcBef>
              <a:buSzPct val="80000"/>
              <a:buFont typeface="Wingdings" pitchFamily="2" charset="2"/>
              <a:buNone/>
            </a:pPr>
            <a:r>
              <a:rPr lang="de-DE" sz="1200" b="1">
                <a:sym typeface="Wingdings" pitchFamily="2" charset="2"/>
              </a:rPr>
              <a:t>Quelle: ATZ online</a:t>
            </a:r>
          </a:p>
        </p:txBody>
      </p:sp>
    </p:spTree>
    <p:extLst>
      <p:ext uri="{BB962C8B-B14F-4D97-AF65-F5344CB8AC3E}">
        <p14:creationId xmlns:p14="http://schemas.microsoft.com/office/powerpoint/2010/main" val="1377603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3"/>
          <p:cNvSpPr>
            <a:spLocks noGrp="1"/>
          </p:cNvSpPr>
          <p:nvPr>
            <p:ph type="ftr" sz="quarter" idx="10"/>
          </p:nvPr>
        </p:nvSpPr>
        <p:spPr/>
        <p:txBody>
          <a:bodyPr/>
          <a:lstStyle/>
          <a:p>
            <a:r>
              <a:rPr lang="de-DE"/>
              <a:t>11 Aerodynamik </a:t>
            </a:r>
          </a:p>
        </p:txBody>
      </p:sp>
      <p:sp>
        <p:nvSpPr>
          <p:cNvPr id="8" name="Foliennummernplatzhalter 4"/>
          <p:cNvSpPr>
            <a:spLocks noGrp="1"/>
          </p:cNvSpPr>
          <p:nvPr>
            <p:ph type="sldNum" sz="quarter" idx="11"/>
          </p:nvPr>
        </p:nvSpPr>
        <p:spPr/>
        <p:txBody>
          <a:bodyPr/>
          <a:lstStyle/>
          <a:p>
            <a:fld id="{8AC0CB5D-F478-41B0-B379-AB8E7642B1C5}" type="slidenum">
              <a:rPr lang="de-DE"/>
              <a:pPr/>
              <a:t>11</a:t>
            </a:fld>
            <a:endParaRPr lang="de-DE"/>
          </a:p>
        </p:txBody>
      </p:sp>
      <p:sp>
        <p:nvSpPr>
          <p:cNvPr id="716804" name="Rectangle 4"/>
          <p:cNvSpPr>
            <a:spLocks noGrp="1" noChangeArrowheads="1"/>
          </p:cNvSpPr>
          <p:nvPr>
            <p:ph type="title"/>
          </p:nvPr>
        </p:nvSpPr>
        <p:spPr>
          <a:xfrm>
            <a:off x="395288" y="730250"/>
            <a:ext cx="7800975" cy="1193800"/>
          </a:xfrm>
        </p:spPr>
        <p:txBody>
          <a:bodyPr/>
          <a:lstStyle/>
          <a:p>
            <a:r>
              <a:rPr lang="de-DE"/>
              <a:t>Aerodynamik</a:t>
            </a:r>
            <a:br>
              <a:rPr lang="de-DE"/>
            </a:br>
            <a:r>
              <a:rPr lang="de-DE">
                <a:solidFill>
                  <a:schemeClr val="tx2"/>
                </a:solidFill>
              </a:rPr>
              <a:t>Maßnahmen zur Verbesserung der Unterbodenströmung</a:t>
            </a:r>
          </a:p>
        </p:txBody>
      </p:sp>
      <p:sp>
        <p:nvSpPr>
          <p:cNvPr id="716805" name="Rectangle 5"/>
          <p:cNvSpPr>
            <a:spLocks noGrp="1" noChangeArrowheads="1"/>
          </p:cNvSpPr>
          <p:nvPr>
            <p:ph type="body" idx="1"/>
          </p:nvPr>
        </p:nvSpPr>
        <p:spPr/>
        <p:txBody>
          <a:bodyPr/>
          <a:lstStyle/>
          <a:p>
            <a:r>
              <a:rPr lang="de-DE"/>
              <a:t>Optimierung der Aerodynamik ohne Auswirkung auf das Design (Styling)</a:t>
            </a:r>
          </a:p>
        </p:txBody>
      </p:sp>
      <p:sp>
        <p:nvSpPr>
          <p:cNvPr id="716807" name="Rectangle 7"/>
          <p:cNvSpPr>
            <a:spLocks noChangeArrowheads="1"/>
          </p:cNvSpPr>
          <p:nvPr/>
        </p:nvSpPr>
        <p:spPr bwMode="auto">
          <a:xfrm>
            <a:off x="1258888" y="6308725"/>
            <a:ext cx="1368425" cy="360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sp>
        <p:nvSpPr>
          <p:cNvPr id="716803" name="Rectangle 3"/>
          <p:cNvSpPr>
            <a:spLocks noChangeArrowheads="1"/>
          </p:cNvSpPr>
          <p:nvPr/>
        </p:nvSpPr>
        <p:spPr bwMode="auto">
          <a:xfrm>
            <a:off x="6108700" y="6445250"/>
            <a:ext cx="2784475" cy="1825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87350" indent="-387350" algn="r" eaLnBrk="0" hangingPunct="0">
              <a:spcBef>
                <a:spcPct val="50000"/>
              </a:spcBef>
              <a:buSzPct val="80000"/>
              <a:buFont typeface="Wingdings" pitchFamily="2" charset="2"/>
              <a:buNone/>
            </a:pPr>
            <a:r>
              <a:rPr lang="de-DE" sz="1200" b="1">
                <a:sym typeface="Wingdings" pitchFamily="2" charset="2"/>
              </a:rPr>
              <a:t>Quelle: ATZ online</a:t>
            </a:r>
          </a:p>
        </p:txBody>
      </p:sp>
      <p:sp>
        <p:nvSpPr>
          <p:cNvPr id="2" name="AutoShape 2" descr="http://sra-cms.cir-mcs.e.corpintra.net/journals/JOU=35778/VOL=2014.19/ISU=8/ART=1218/MediaObjects/35778_2014_1218_Fig1_HTML.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 name="AutoShape 4" descr="http://sra-cms.cir-mcs.e.corpintra.net/journals/JOU=35778/VOL=2014.19/ISU=8/ART=1218/MediaObjects/35778_2014_1218_Fig1_HTML.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AutoShape 6" descr="http://sra-cms.cir-mcs.e.corpintra.net/journals/JOU=35778/VOL=2014.19/ISU=8/ART=1218/MediaObjects/35778_2014_1218_Fig1_HTML.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 name="AutoShape 8" descr="http://sra-cms.cir-mcs.e.corpintra.net/journals/JOU=35778/VOL=2014.19/ISU=8/ART=1218/MediaObjects/35778_2014_1218_Fig1_HTML.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410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309525"/>
            <a:ext cx="8642350" cy="4064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8808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3"/>
          <p:cNvSpPr>
            <a:spLocks noGrp="1"/>
          </p:cNvSpPr>
          <p:nvPr>
            <p:ph type="ftr" sz="quarter" idx="10"/>
          </p:nvPr>
        </p:nvSpPr>
        <p:spPr/>
        <p:txBody>
          <a:bodyPr/>
          <a:lstStyle/>
          <a:p>
            <a:r>
              <a:rPr lang="de-DE"/>
              <a:t>11 Aerodynamik </a:t>
            </a:r>
          </a:p>
        </p:txBody>
      </p:sp>
      <p:sp>
        <p:nvSpPr>
          <p:cNvPr id="8" name="Foliennummernplatzhalter 4"/>
          <p:cNvSpPr>
            <a:spLocks noGrp="1"/>
          </p:cNvSpPr>
          <p:nvPr>
            <p:ph type="sldNum" sz="quarter" idx="11"/>
          </p:nvPr>
        </p:nvSpPr>
        <p:spPr/>
        <p:txBody>
          <a:bodyPr/>
          <a:lstStyle/>
          <a:p>
            <a:fld id="{8AC0CB5D-F478-41B0-B379-AB8E7642B1C5}" type="slidenum">
              <a:rPr lang="de-DE"/>
              <a:pPr/>
              <a:t>12</a:t>
            </a:fld>
            <a:endParaRPr lang="de-DE"/>
          </a:p>
        </p:txBody>
      </p:sp>
      <p:sp>
        <p:nvSpPr>
          <p:cNvPr id="716804" name="Rectangle 4"/>
          <p:cNvSpPr>
            <a:spLocks noGrp="1" noChangeArrowheads="1"/>
          </p:cNvSpPr>
          <p:nvPr>
            <p:ph type="title"/>
          </p:nvPr>
        </p:nvSpPr>
        <p:spPr>
          <a:xfrm>
            <a:off x="395288" y="730250"/>
            <a:ext cx="7800975" cy="1193800"/>
          </a:xfrm>
        </p:spPr>
        <p:txBody>
          <a:bodyPr/>
          <a:lstStyle/>
          <a:p>
            <a:r>
              <a:rPr lang="de-DE"/>
              <a:t>Aerodynamik</a:t>
            </a:r>
            <a:br>
              <a:rPr lang="de-DE"/>
            </a:br>
            <a:r>
              <a:rPr lang="de-DE">
                <a:solidFill>
                  <a:schemeClr val="tx2"/>
                </a:solidFill>
              </a:rPr>
              <a:t>Maßnahmen zur Verbesserung der Unterbodenströmung</a:t>
            </a:r>
          </a:p>
        </p:txBody>
      </p:sp>
      <p:sp>
        <p:nvSpPr>
          <p:cNvPr id="716805" name="Rectangle 5"/>
          <p:cNvSpPr>
            <a:spLocks noGrp="1" noChangeArrowheads="1"/>
          </p:cNvSpPr>
          <p:nvPr>
            <p:ph type="body" idx="1"/>
          </p:nvPr>
        </p:nvSpPr>
        <p:spPr/>
        <p:txBody>
          <a:bodyPr/>
          <a:lstStyle/>
          <a:p>
            <a:r>
              <a:rPr lang="de-DE" dirty="0"/>
              <a:t>Optimierung der Aerodynamik </a:t>
            </a:r>
            <a:r>
              <a:rPr lang="de-DE" dirty="0" smtClean="0"/>
              <a:t>im </a:t>
            </a:r>
            <a:r>
              <a:rPr lang="de-DE" dirty="0"/>
              <a:t>Bereich </a:t>
            </a:r>
            <a:r>
              <a:rPr lang="de-DE" dirty="0" smtClean="0"/>
              <a:t>Kühlluftströmung</a:t>
            </a:r>
          </a:p>
          <a:p>
            <a:pPr lvl="1"/>
            <a:r>
              <a:rPr lang="de-DE" dirty="0"/>
              <a:t>bedarfsgerechte Steuerung der </a:t>
            </a:r>
            <a:r>
              <a:rPr lang="de-DE" dirty="0" err="1"/>
              <a:t>Kühlluft</a:t>
            </a:r>
            <a:endParaRPr lang="de-DE" dirty="0"/>
          </a:p>
        </p:txBody>
      </p:sp>
      <p:sp>
        <p:nvSpPr>
          <p:cNvPr id="716807" name="Rectangle 7"/>
          <p:cNvSpPr>
            <a:spLocks noChangeArrowheads="1"/>
          </p:cNvSpPr>
          <p:nvPr/>
        </p:nvSpPr>
        <p:spPr bwMode="auto">
          <a:xfrm>
            <a:off x="1258888" y="6308725"/>
            <a:ext cx="1368425" cy="360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sp>
        <p:nvSpPr>
          <p:cNvPr id="716803" name="Rectangle 3"/>
          <p:cNvSpPr>
            <a:spLocks noChangeArrowheads="1"/>
          </p:cNvSpPr>
          <p:nvPr/>
        </p:nvSpPr>
        <p:spPr bwMode="auto">
          <a:xfrm>
            <a:off x="6108700" y="6445250"/>
            <a:ext cx="2784475" cy="1825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87350" indent="-387350" algn="r" eaLnBrk="0" hangingPunct="0">
              <a:spcBef>
                <a:spcPct val="50000"/>
              </a:spcBef>
              <a:buSzPct val="80000"/>
              <a:buFont typeface="Wingdings" pitchFamily="2" charset="2"/>
              <a:buNone/>
            </a:pPr>
            <a:r>
              <a:rPr lang="de-DE" sz="1200" b="1">
                <a:sym typeface="Wingdings" pitchFamily="2" charset="2"/>
              </a:rPr>
              <a:t>Quelle: ATZ online</a:t>
            </a:r>
          </a:p>
        </p:txBody>
      </p:sp>
      <p:sp>
        <p:nvSpPr>
          <p:cNvPr id="2" name="AutoShape 2" descr="http://sra-cms.cir-mcs.e.corpintra.net/journals/JOU=35778/VOL=2014.19/ISU=8/ART=1218/MediaObjects/35778_2014_1218_Fig1_HTML.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 name="AutoShape 4" descr="http://sra-cms.cir-mcs.e.corpintra.net/journals/JOU=35778/VOL=2014.19/ISU=8/ART=1218/MediaObjects/35778_2014_1218_Fig1_HTML.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AutoShape 6" descr="http://sra-cms.cir-mcs.e.corpintra.net/journals/JOU=35778/VOL=2014.19/ISU=8/ART=1218/MediaObjects/35778_2014_1218_Fig1_HTML.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 name="AutoShape 8" descr="http://sra-cms.cir-mcs.e.corpintra.net/journals/JOU=35778/VOL=2014.19/ISU=8/ART=1218/MediaObjects/35778_2014_1218_Fig1_HTML.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708275"/>
            <a:ext cx="8620403" cy="2808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2481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0"/>
          </p:nvPr>
        </p:nvSpPr>
        <p:spPr/>
        <p:txBody>
          <a:bodyPr/>
          <a:lstStyle/>
          <a:p>
            <a:r>
              <a:rPr lang="de-DE"/>
              <a:t>11 Aerodynamik </a:t>
            </a:r>
          </a:p>
        </p:txBody>
      </p:sp>
      <p:sp>
        <p:nvSpPr>
          <p:cNvPr id="6" name="Foliennummernplatzhalter 5"/>
          <p:cNvSpPr>
            <a:spLocks noGrp="1"/>
          </p:cNvSpPr>
          <p:nvPr>
            <p:ph type="sldNum" sz="quarter" idx="11"/>
          </p:nvPr>
        </p:nvSpPr>
        <p:spPr/>
        <p:txBody>
          <a:bodyPr/>
          <a:lstStyle/>
          <a:p>
            <a:fld id="{B29E4AAF-394D-4CBA-A299-14C429CCCBDA}" type="slidenum">
              <a:rPr lang="de-DE"/>
              <a:pPr/>
              <a:t>13</a:t>
            </a:fld>
            <a:endParaRPr lang="de-DE"/>
          </a:p>
        </p:txBody>
      </p:sp>
      <p:sp>
        <p:nvSpPr>
          <p:cNvPr id="701442" name="Text Box 2"/>
          <p:cNvSpPr txBox="1">
            <a:spLocks noChangeArrowheads="1"/>
          </p:cNvSpPr>
          <p:nvPr/>
        </p:nvSpPr>
        <p:spPr bwMode="auto">
          <a:xfrm>
            <a:off x="395288" y="1924050"/>
            <a:ext cx="7723187" cy="35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71463" indent="-271463">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0" hangingPunct="0"/>
            <a:r>
              <a:rPr lang="de-DE" sz="2400">
                <a:latin typeface="CorpoS" pitchFamily="2" charset="0"/>
              </a:rPr>
              <a:t>	Die Größe der Stirnfläche A ist meist durch das Package vorgeschrieben. Optimierung erfolgt daher meist durch Verbesserung des c</a:t>
            </a:r>
            <a:r>
              <a:rPr lang="de-DE" sz="2400" baseline="-25000">
                <a:latin typeface="CorpoS" pitchFamily="2" charset="0"/>
              </a:rPr>
              <a:t>w</a:t>
            </a:r>
            <a:r>
              <a:rPr lang="de-DE" sz="2400">
                <a:latin typeface="CorpoS" pitchFamily="2" charset="0"/>
              </a:rPr>
              <a:t>-Wertes:</a:t>
            </a:r>
          </a:p>
          <a:p>
            <a:pPr eaLnBrk="0" hangingPunct="0"/>
            <a:endParaRPr lang="de-DE" sz="1200">
              <a:latin typeface="CorpoS" pitchFamily="2" charset="0"/>
            </a:endParaRPr>
          </a:p>
          <a:p>
            <a:pPr eaLnBrk="0" hangingPunct="0">
              <a:buFontTx/>
              <a:buChar char="•"/>
            </a:pPr>
            <a:r>
              <a:rPr lang="de-DE" sz="2400">
                <a:latin typeface="CorpoS" pitchFamily="2" charset="0"/>
              </a:rPr>
              <a:t>Optimierung von Kantenradien und Krümmungen</a:t>
            </a:r>
          </a:p>
          <a:p>
            <a:pPr eaLnBrk="0" hangingPunct="0">
              <a:buFontTx/>
              <a:buChar char="•"/>
            </a:pPr>
            <a:r>
              <a:rPr lang="de-DE" sz="2400">
                <a:latin typeface="CorpoS" pitchFamily="2" charset="0"/>
              </a:rPr>
              <a:t>Einzüge</a:t>
            </a:r>
          </a:p>
          <a:p>
            <a:pPr eaLnBrk="0" hangingPunct="0">
              <a:buFontTx/>
              <a:buChar char="•"/>
            </a:pPr>
            <a:r>
              <a:rPr lang="de-DE" sz="2400">
                <a:latin typeface="CorpoS" pitchFamily="2" charset="0"/>
              </a:rPr>
              <a:t>Position und Abmessungen von Spoilern</a:t>
            </a:r>
          </a:p>
          <a:p>
            <a:pPr eaLnBrk="0" hangingPunct="0">
              <a:buFontTx/>
              <a:buChar char="•"/>
            </a:pPr>
            <a:r>
              <a:rPr lang="de-DE" sz="2400">
                <a:latin typeface="CorpoS" pitchFamily="2" charset="0"/>
              </a:rPr>
              <a:t>Glättung des Unterbodens durch Verkleidungsteile und Heckdiffusor</a:t>
            </a:r>
          </a:p>
          <a:p>
            <a:pPr eaLnBrk="0" hangingPunct="0">
              <a:buFontTx/>
              <a:buChar char="•"/>
            </a:pPr>
            <a:r>
              <a:rPr lang="de-DE" sz="2400">
                <a:latin typeface="CorpoS" pitchFamily="2" charset="0"/>
              </a:rPr>
              <a:t>Optimierung der Radumströmung</a:t>
            </a:r>
          </a:p>
        </p:txBody>
      </p:sp>
      <p:sp>
        <p:nvSpPr>
          <p:cNvPr id="701443" name="Rectangle 3"/>
          <p:cNvSpPr>
            <a:spLocks noChangeArrowheads="1"/>
          </p:cNvSpPr>
          <p:nvPr/>
        </p:nvSpPr>
        <p:spPr bwMode="auto">
          <a:xfrm>
            <a:off x="6108700" y="6445250"/>
            <a:ext cx="2784475" cy="152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87350" indent="-387350" algn="r" eaLnBrk="0" hangingPunct="0">
              <a:spcBef>
                <a:spcPct val="50000"/>
              </a:spcBef>
              <a:buSzPct val="80000"/>
              <a:buFont typeface="Wingdings" pitchFamily="2" charset="2"/>
              <a:buNone/>
            </a:pPr>
            <a:r>
              <a:rPr lang="de-DE" sz="1200" b="1" dirty="0">
                <a:sym typeface="Wingdings" pitchFamily="2" charset="2"/>
              </a:rPr>
              <a:t>Quelle: </a:t>
            </a:r>
            <a:r>
              <a:rPr lang="de-DE" sz="1200" b="1" dirty="0" err="1">
                <a:sym typeface="Wingdings" pitchFamily="2" charset="2"/>
              </a:rPr>
              <a:t>Wallentowitz</a:t>
            </a:r>
            <a:r>
              <a:rPr lang="de-DE" sz="1200" b="1" dirty="0">
                <a:sym typeface="Wingdings" pitchFamily="2" charset="2"/>
              </a:rPr>
              <a:t> / RHTW Aachen</a:t>
            </a:r>
          </a:p>
        </p:txBody>
      </p:sp>
      <p:sp>
        <p:nvSpPr>
          <p:cNvPr id="701444" name="Rectangle 4"/>
          <p:cNvSpPr>
            <a:spLocks noGrp="1" noChangeArrowheads="1"/>
          </p:cNvSpPr>
          <p:nvPr>
            <p:ph type="title"/>
          </p:nvPr>
        </p:nvSpPr>
        <p:spPr>
          <a:xfrm>
            <a:off x="395288" y="730250"/>
            <a:ext cx="7800975" cy="1193800"/>
          </a:xfrm>
        </p:spPr>
        <p:txBody>
          <a:bodyPr/>
          <a:lstStyle/>
          <a:p>
            <a:r>
              <a:rPr lang="de-DE"/>
              <a:t>Aerodynamik</a:t>
            </a:r>
            <a:br>
              <a:rPr lang="de-DE"/>
            </a:br>
            <a:r>
              <a:rPr lang="de-DE">
                <a:solidFill>
                  <a:schemeClr val="tx2"/>
                </a:solidFill>
              </a:rPr>
              <a:t>Anmerkungen zur Aerodynamik</a:t>
            </a:r>
          </a:p>
        </p:txBody>
      </p:sp>
    </p:spTree>
    <p:extLst>
      <p:ext uri="{BB962C8B-B14F-4D97-AF65-F5344CB8AC3E}">
        <p14:creationId xmlns:p14="http://schemas.microsoft.com/office/powerpoint/2010/main" val="23409525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ußzeilenplatzhalter 4"/>
          <p:cNvSpPr>
            <a:spLocks noGrp="1"/>
          </p:cNvSpPr>
          <p:nvPr>
            <p:ph type="ftr" sz="quarter" idx="10"/>
          </p:nvPr>
        </p:nvSpPr>
        <p:spPr/>
        <p:txBody>
          <a:bodyPr/>
          <a:lstStyle/>
          <a:p>
            <a:r>
              <a:rPr lang="de-DE"/>
              <a:t>11 Aerodynamik </a:t>
            </a:r>
          </a:p>
        </p:txBody>
      </p:sp>
      <p:sp>
        <p:nvSpPr>
          <p:cNvPr id="63" name="Foliennummernplatzhalter 5"/>
          <p:cNvSpPr>
            <a:spLocks noGrp="1"/>
          </p:cNvSpPr>
          <p:nvPr>
            <p:ph type="sldNum" sz="quarter" idx="11"/>
          </p:nvPr>
        </p:nvSpPr>
        <p:spPr/>
        <p:txBody>
          <a:bodyPr/>
          <a:lstStyle/>
          <a:p>
            <a:fld id="{AF546037-57CE-40B9-A4D0-1858B86292FC}" type="slidenum">
              <a:rPr lang="de-DE"/>
              <a:pPr/>
              <a:t>14</a:t>
            </a:fld>
            <a:endParaRPr lang="de-DE"/>
          </a:p>
        </p:txBody>
      </p:sp>
      <p:sp>
        <p:nvSpPr>
          <p:cNvPr id="703491" name="Rectangle 3"/>
          <p:cNvSpPr>
            <a:spLocks noChangeArrowheads="1"/>
          </p:cNvSpPr>
          <p:nvPr/>
        </p:nvSpPr>
        <p:spPr bwMode="auto">
          <a:xfrm>
            <a:off x="6108700" y="6453188"/>
            <a:ext cx="2784475" cy="152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87350" indent="-387350" algn="r" eaLnBrk="0" hangingPunct="0">
              <a:spcBef>
                <a:spcPct val="50000"/>
              </a:spcBef>
              <a:buSzPct val="80000"/>
              <a:buFont typeface="Wingdings" pitchFamily="2" charset="2"/>
              <a:buNone/>
            </a:pPr>
            <a:r>
              <a:rPr lang="de-DE" sz="1200" b="1">
                <a:sym typeface="Wingdings" pitchFamily="2" charset="2"/>
              </a:rPr>
              <a:t>Quelle: Wallentowitz / RHTW Aachen</a:t>
            </a:r>
          </a:p>
        </p:txBody>
      </p:sp>
      <p:graphicFrame>
        <p:nvGraphicFramePr>
          <p:cNvPr id="703492" name="Group 4"/>
          <p:cNvGraphicFramePr>
            <a:graphicFrameLocks noGrp="1"/>
          </p:cNvGraphicFramePr>
          <p:nvPr/>
        </p:nvGraphicFramePr>
        <p:xfrm>
          <a:off x="250825" y="2565400"/>
          <a:ext cx="4178300" cy="3814448"/>
        </p:xfrm>
        <a:graphic>
          <a:graphicData uri="http://schemas.openxmlformats.org/drawingml/2006/table">
            <a:tbl>
              <a:tblPr/>
              <a:tblGrid>
                <a:gridCol w="3152775"/>
                <a:gridCol w="1025525"/>
              </a:tblGrid>
              <a:tr h="461963">
                <a:tc>
                  <a:txBody>
                    <a:bodyPr/>
                    <a:lstStyle/>
                    <a:p>
                      <a:pPr marL="0" marR="0" lvl="0" indent="0" algn="l"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Einfluss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Dc</a:t>
                      </a:r>
                      <a:r>
                        <a:rPr kumimoji="0" lang="de-DE" sz="1600" b="1" i="0" u="none" strike="noStrike" cap="none" normalizeH="0" baseline="-25000" smtClean="0">
                          <a:ln>
                            <a:noFill/>
                          </a:ln>
                          <a:solidFill>
                            <a:schemeClr val="tx1"/>
                          </a:solidFill>
                          <a:effectLst/>
                          <a:latin typeface="CorpoS" pitchFamily="2" charset="0"/>
                        </a:rPr>
                        <a:t>w</a:t>
                      </a:r>
                      <a:r>
                        <a:rPr kumimoji="0" lang="de-DE" sz="1600" b="1" i="0" u="none" strike="noStrike" cap="none" normalizeH="0" baseline="0" smtClean="0">
                          <a:ln>
                            <a:noFill/>
                          </a:ln>
                          <a:solidFill>
                            <a:schemeClr val="tx1"/>
                          </a:solidFill>
                          <a:effectLst/>
                          <a:latin typeface="CorpoS" pitchFamily="2" charset="0"/>
                        </a:rPr>
                        <a:t> (%)</a:t>
                      </a:r>
                      <a:endParaRPr kumimoji="0" lang="de-DE" sz="1600" b="1" i="0" u="none" strike="noStrike" cap="none" normalizeH="0" baseline="-25000" smtClean="0">
                        <a:ln>
                          <a:noFill/>
                        </a:ln>
                        <a:solidFill>
                          <a:schemeClr val="tx1"/>
                        </a:solidFill>
                        <a:effectLst/>
                        <a:latin typeface="CorpoS" pitchFamily="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Verringerung Bodenfreiheit 30mm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p>
                      <a:pPr marL="0" marR="0" lvl="0" indent="0" algn="l"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Bodenverkleidung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-1 … -7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p>
                      <a:pPr marL="0" marR="0" lvl="0" indent="0" algn="l"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Glatte Radkappen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-1 …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p>
                      <a:pPr marL="0" marR="0" lvl="0" indent="0" algn="l"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Breitreifen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+2 … +4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Außenliegende Scheiben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p>
                      <a:pPr marL="0" marR="0" lvl="0" indent="0" algn="l"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Abdichtung von Spalten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-2 … -5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p>
                      <a:pPr marL="0" marR="0" lvl="0" indent="0" algn="l"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Klappscheinwerfer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+3 .. +10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03521" name="Group 33"/>
          <p:cNvGraphicFramePr>
            <a:graphicFrameLocks noGrp="1"/>
          </p:cNvGraphicFramePr>
          <p:nvPr/>
        </p:nvGraphicFramePr>
        <p:xfrm>
          <a:off x="4714875" y="2565400"/>
          <a:ext cx="4178300" cy="3816035"/>
        </p:xfrm>
        <a:graphic>
          <a:graphicData uri="http://schemas.openxmlformats.org/drawingml/2006/table">
            <a:tbl>
              <a:tblPr/>
              <a:tblGrid>
                <a:gridCol w="3152775"/>
                <a:gridCol w="1025525"/>
              </a:tblGrid>
              <a:tr h="461963">
                <a:tc>
                  <a:txBody>
                    <a:bodyPr/>
                    <a:lstStyle/>
                    <a:p>
                      <a:pPr marL="0" marR="0" lvl="0" indent="0" algn="l"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Einfluss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Dc</a:t>
                      </a:r>
                      <a:r>
                        <a:rPr kumimoji="0" lang="de-DE" sz="1600" b="1" i="0" u="none" strike="noStrike" cap="none" normalizeH="0" baseline="-25000" smtClean="0">
                          <a:ln>
                            <a:noFill/>
                          </a:ln>
                          <a:solidFill>
                            <a:schemeClr val="tx1"/>
                          </a:solidFill>
                          <a:effectLst/>
                          <a:latin typeface="CorpoS" pitchFamily="2" charset="0"/>
                        </a:rPr>
                        <a:t>w</a:t>
                      </a:r>
                      <a:r>
                        <a:rPr kumimoji="0" lang="de-DE" sz="1600" b="1" i="0" u="none" strike="noStrike" cap="none" normalizeH="0" baseline="0" smtClean="0">
                          <a:ln>
                            <a:noFill/>
                          </a:ln>
                          <a:solidFill>
                            <a:schemeClr val="tx1"/>
                          </a:solidFill>
                          <a:effectLst/>
                          <a:latin typeface="CorpoS" pitchFamily="2" charset="0"/>
                        </a:rPr>
                        <a:t> (%)</a:t>
                      </a:r>
                      <a:endParaRPr kumimoji="0" lang="de-DE" sz="1600" b="1" i="0" u="none" strike="noStrike" cap="none" normalizeH="0" baseline="-25000" smtClean="0">
                        <a:ln>
                          <a:noFill/>
                        </a:ln>
                        <a:solidFill>
                          <a:schemeClr val="tx1"/>
                        </a:solidFill>
                        <a:effectLst/>
                        <a:latin typeface="CorpoS" pitchFamily="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Außenspiegel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+2 … +5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p>
                      <a:pPr marL="0" marR="0" lvl="0" indent="0" algn="l"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Durchströmung Kühler und Motorraum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+4 .. +14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p>
                      <a:pPr marL="0" marR="0" lvl="0" indent="0" algn="l"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Bremsenkühlung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+2 … +5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p>
                      <a:pPr marL="0" marR="0" lvl="0" indent="0" algn="l"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Innenraumbelüftung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Geöffnete Fenster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p>
                      <a:pPr marL="0" marR="0" lvl="0" indent="0" algn="l"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Geöffnetes Schiebedach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p>
                      <a:pPr marL="0" marR="0" lvl="0" indent="0" algn="l"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Surfbrett-Dachtransport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03550" name="Rectangle 62"/>
          <p:cNvSpPr>
            <a:spLocks noGrp="1" noChangeArrowheads="1"/>
          </p:cNvSpPr>
          <p:nvPr>
            <p:ph type="title"/>
          </p:nvPr>
        </p:nvSpPr>
        <p:spPr>
          <a:xfrm>
            <a:off x="395288" y="730250"/>
            <a:ext cx="8353425" cy="1574800"/>
          </a:xfrm>
        </p:spPr>
        <p:txBody>
          <a:bodyPr/>
          <a:lstStyle/>
          <a:p>
            <a:r>
              <a:rPr lang="de-DE"/>
              <a:t>Aerodynamik</a:t>
            </a:r>
            <a:br>
              <a:rPr lang="de-DE"/>
            </a:br>
            <a:r>
              <a:rPr lang="de-DE">
                <a:solidFill>
                  <a:schemeClr val="tx2"/>
                </a:solidFill>
              </a:rPr>
              <a:t>Maßnahmen zur Verbesserung der Aerodynamik mit geringem Einfluss auf das Design</a:t>
            </a:r>
          </a:p>
        </p:txBody>
      </p:sp>
    </p:spTree>
    <p:extLst>
      <p:ext uri="{BB962C8B-B14F-4D97-AF65-F5344CB8AC3E}">
        <p14:creationId xmlns:p14="http://schemas.microsoft.com/office/powerpoint/2010/main" val="34578691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ußzeilenplatzhalter 4"/>
          <p:cNvSpPr>
            <a:spLocks noGrp="1"/>
          </p:cNvSpPr>
          <p:nvPr>
            <p:ph type="ftr" sz="quarter" idx="10"/>
          </p:nvPr>
        </p:nvSpPr>
        <p:spPr/>
        <p:txBody>
          <a:bodyPr/>
          <a:lstStyle/>
          <a:p>
            <a:r>
              <a:rPr lang="de-DE"/>
              <a:t>11 Aerodynamik </a:t>
            </a:r>
          </a:p>
        </p:txBody>
      </p:sp>
      <p:sp>
        <p:nvSpPr>
          <p:cNvPr id="32" name="Foliennummernplatzhalter 5"/>
          <p:cNvSpPr>
            <a:spLocks noGrp="1"/>
          </p:cNvSpPr>
          <p:nvPr>
            <p:ph type="sldNum" sz="quarter" idx="11"/>
          </p:nvPr>
        </p:nvSpPr>
        <p:spPr/>
        <p:txBody>
          <a:bodyPr/>
          <a:lstStyle/>
          <a:p>
            <a:fld id="{F312E086-4E49-4BC1-AA0D-990502D4BE11}" type="slidenum">
              <a:rPr lang="de-DE"/>
              <a:pPr/>
              <a:t>15</a:t>
            </a:fld>
            <a:endParaRPr lang="de-DE"/>
          </a:p>
        </p:txBody>
      </p:sp>
      <p:sp>
        <p:nvSpPr>
          <p:cNvPr id="704515" name="Rectangle 3"/>
          <p:cNvSpPr>
            <a:spLocks noChangeArrowheads="1"/>
          </p:cNvSpPr>
          <p:nvPr/>
        </p:nvSpPr>
        <p:spPr bwMode="auto">
          <a:xfrm>
            <a:off x="6108700" y="6453188"/>
            <a:ext cx="2784475" cy="152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87350" indent="-387350" algn="r" eaLnBrk="0" hangingPunct="0">
              <a:spcBef>
                <a:spcPct val="50000"/>
              </a:spcBef>
              <a:buSzPct val="80000"/>
              <a:buFont typeface="Wingdings" pitchFamily="2" charset="2"/>
              <a:buNone/>
            </a:pPr>
            <a:r>
              <a:rPr lang="de-DE" sz="1200" b="1">
                <a:sym typeface="Wingdings" pitchFamily="2" charset="2"/>
              </a:rPr>
              <a:t>Quelle: Wallentowitz / RHTW Aachen</a:t>
            </a:r>
          </a:p>
        </p:txBody>
      </p:sp>
      <p:sp>
        <p:nvSpPr>
          <p:cNvPr id="704516" name="Freeform 4"/>
          <p:cNvSpPr>
            <a:spLocks/>
          </p:cNvSpPr>
          <p:nvPr/>
        </p:nvSpPr>
        <p:spPr bwMode="auto">
          <a:xfrm>
            <a:off x="3603625" y="3008313"/>
            <a:ext cx="1349375" cy="461962"/>
          </a:xfrm>
          <a:custGeom>
            <a:avLst/>
            <a:gdLst>
              <a:gd name="T0" fmla="*/ 0 w 850"/>
              <a:gd name="T1" fmla="*/ 195 h 291"/>
              <a:gd name="T2" fmla="*/ 83 w 850"/>
              <a:gd name="T3" fmla="*/ 291 h 291"/>
              <a:gd name="T4" fmla="*/ 760 w 850"/>
              <a:gd name="T5" fmla="*/ 291 h 291"/>
              <a:gd name="T6" fmla="*/ 850 w 850"/>
              <a:gd name="T7" fmla="*/ 229 h 291"/>
              <a:gd name="T8" fmla="*/ 698 w 850"/>
              <a:gd name="T9" fmla="*/ 45 h 291"/>
              <a:gd name="T10" fmla="*/ 430 w 850"/>
              <a:gd name="T11" fmla="*/ 0 h 291"/>
              <a:gd name="T12" fmla="*/ 329 w 850"/>
              <a:gd name="T13" fmla="*/ 117 h 291"/>
              <a:gd name="T14" fmla="*/ 285 w 850"/>
              <a:gd name="T15" fmla="*/ 140 h 291"/>
              <a:gd name="T16" fmla="*/ 223 w 850"/>
              <a:gd name="T17" fmla="*/ 151 h 291"/>
              <a:gd name="T18" fmla="*/ 0 w 850"/>
              <a:gd name="T19" fmla="*/ 19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0" h="291">
                <a:moveTo>
                  <a:pt x="0" y="195"/>
                </a:moveTo>
                <a:lnTo>
                  <a:pt x="83" y="291"/>
                </a:lnTo>
                <a:lnTo>
                  <a:pt x="760" y="291"/>
                </a:lnTo>
                <a:lnTo>
                  <a:pt x="850" y="229"/>
                </a:lnTo>
                <a:lnTo>
                  <a:pt x="698" y="45"/>
                </a:lnTo>
                <a:lnTo>
                  <a:pt x="430" y="0"/>
                </a:lnTo>
                <a:lnTo>
                  <a:pt x="329" y="117"/>
                </a:lnTo>
                <a:lnTo>
                  <a:pt x="285" y="140"/>
                </a:lnTo>
                <a:lnTo>
                  <a:pt x="223" y="151"/>
                </a:lnTo>
                <a:lnTo>
                  <a:pt x="0" y="195"/>
                </a:lnTo>
                <a:close/>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4517" name="Oval 5"/>
          <p:cNvSpPr>
            <a:spLocks noChangeArrowheads="1"/>
          </p:cNvSpPr>
          <p:nvPr/>
        </p:nvSpPr>
        <p:spPr bwMode="auto">
          <a:xfrm>
            <a:off x="3744913" y="3371850"/>
            <a:ext cx="222250" cy="21272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4518" name="Oval 6"/>
          <p:cNvSpPr>
            <a:spLocks noChangeArrowheads="1"/>
          </p:cNvSpPr>
          <p:nvPr/>
        </p:nvSpPr>
        <p:spPr bwMode="auto">
          <a:xfrm>
            <a:off x="4589463" y="3365500"/>
            <a:ext cx="222250" cy="21272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4519" name="Freeform 7"/>
          <p:cNvSpPr>
            <a:spLocks/>
          </p:cNvSpPr>
          <p:nvPr/>
        </p:nvSpPr>
        <p:spPr bwMode="auto">
          <a:xfrm>
            <a:off x="2801938" y="3975100"/>
            <a:ext cx="1281112" cy="461963"/>
          </a:xfrm>
          <a:custGeom>
            <a:avLst/>
            <a:gdLst>
              <a:gd name="T0" fmla="*/ 0 w 807"/>
              <a:gd name="T1" fmla="*/ 254 h 291"/>
              <a:gd name="T2" fmla="*/ 40 w 807"/>
              <a:gd name="T3" fmla="*/ 291 h 291"/>
              <a:gd name="T4" fmla="*/ 717 w 807"/>
              <a:gd name="T5" fmla="*/ 291 h 291"/>
              <a:gd name="T6" fmla="*/ 807 w 807"/>
              <a:gd name="T7" fmla="*/ 229 h 291"/>
              <a:gd name="T8" fmla="*/ 639 w 807"/>
              <a:gd name="T9" fmla="*/ 42 h 291"/>
              <a:gd name="T10" fmla="*/ 387 w 807"/>
              <a:gd name="T11" fmla="*/ 0 h 291"/>
              <a:gd name="T12" fmla="*/ 286 w 807"/>
              <a:gd name="T13" fmla="*/ 117 h 291"/>
              <a:gd name="T14" fmla="*/ 242 w 807"/>
              <a:gd name="T15" fmla="*/ 140 h 291"/>
              <a:gd name="T16" fmla="*/ 128 w 807"/>
              <a:gd name="T17" fmla="*/ 165 h 291"/>
              <a:gd name="T18" fmla="*/ 0 w 807"/>
              <a:gd name="T19" fmla="*/ 25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7" h="291">
                <a:moveTo>
                  <a:pt x="0" y="254"/>
                </a:moveTo>
                <a:lnTo>
                  <a:pt x="40" y="291"/>
                </a:lnTo>
                <a:lnTo>
                  <a:pt x="717" y="291"/>
                </a:lnTo>
                <a:lnTo>
                  <a:pt x="807" y="229"/>
                </a:lnTo>
                <a:lnTo>
                  <a:pt x="639" y="42"/>
                </a:lnTo>
                <a:lnTo>
                  <a:pt x="387" y="0"/>
                </a:lnTo>
                <a:lnTo>
                  <a:pt x="286" y="117"/>
                </a:lnTo>
                <a:lnTo>
                  <a:pt x="242" y="140"/>
                </a:lnTo>
                <a:lnTo>
                  <a:pt x="128" y="165"/>
                </a:lnTo>
                <a:lnTo>
                  <a:pt x="0" y="254"/>
                </a:lnTo>
                <a:close/>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4520" name="Oval 8"/>
          <p:cNvSpPr>
            <a:spLocks noChangeArrowheads="1"/>
          </p:cNvSpPr>
          <p:nvPr/>
        </p:nvSpPr>
        <p:spPr bwMode="auto">
          <a:xfrm>
            <a:off x="2874963" y="4338638"/>
            <a:ext cx="222250" cy="21272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4521" name="Oval 9"/>
          <p:cNvSpPr>
            <a:spLocks noChangeArrowheads="1"/>
          </p:cNvSpPr>
          <p:nvPr/>
        </p:nvSpPr>
        <p:spPr bwMode="auto">
          <a:xfrm>
            <a:off x="3719513" y="4332288"/>
            <a:ext cx="222250" cy="21272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4522" name="Freeform 10"/>
          <p:cNvSpPr>
            <a:spLocks/>
          </p:cNvSpPr>
          <p:nvPr/>
        </p:nvSpPr>
        <p:spPr bwMode="auto">
          <a:xfrm>
            <a:off x="4862513" y="3981450"/>
            <a:ext cx="1309687" cy="461963"/>
          </a:xfrm>
          <a:custGeom>
            <a:avLst/>
            <a:gdLst>
              <a:gd name="T0" fmla="*/ 0 w 825"/>
              <a:gd name="T1" fmla="*/ 195 h 291"/>
              <a:gd name="T2" fmla="*/ 83 w 825"/>
              <a:gd name="T3" fmla="*/ 291 h 291"/>
              <a:gd name="T4" fmla="*/ 760 w 825"/>
              <a:gd name="T5" fmla="*/ 291 h 291"/>
              <a:gd name="T6" fmla="*/ 825 w 825"/>
              <a:gd name="T7" fmla="*/ 227 h 291"/>
              <a:gd name="T8" fmla="*/ 814 w 825"/>
              <a:gd name="T9" fmla="*/ 14 h 291"/>
              <a:gd name="T10" fmla="*/ 430 w 825"/>
              <a:gd name="T11" fmla="*/ 0 h 291"/>
              <a:gd name="T12" fmla="*/ 329 w 825"/>
              <a:gd name="T13" fmla="*/ 117 h 291"/>
              <a:gd name="T14" fmla="*/ 285 w 825"/>
              <a:gd name="T15" fmla="*/ 140 h 291"/>
              <a:gd name="T16" fmla="*/ 223 w 825"/>
              <a:gd name="T17" fmla="*/ 151 h 291"/>
              <a:gd name="T18" fmla="*/ 0 w 825"/>
              <a:gd name="T19" fmla="*/ 19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5" h="291">
                <a:moveTo>
                  <a:pt x="0" y="195"/>
                </a:moveTo>
                <a:lnTo>
                  <a:pt x="83" y="291"/>
                </a:lnTo>
                <a:lnTo>
                  <a:pt x="760" y="291"/>
                </a:lnTo>
                <a:lnTo>
                  <a:pt x="825" y="227"/>
                </a:lnTo>
                <a:lnTo>
                  <a:pt x="814" y="14"/>
                </a:lnTo>
                <a:lnTo>
                  <a:pt x="430" y="0"/>
                </a:lnTo>
                <a:lnTo>
                  <a:pt x="329" y="117"/>
                </a:lnTo>
                <a:lnTo>
                  <a:pt x="285" y="140"/>
                </a:lnTo>
                <a:lnTo>
                  <a:pt x="223" y="151"/>
                </a:lnTo>
                <a:lnTo>
                  <a:pt x="0" y="195"/>
                </a:lnTo>
                <a:close/>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4523" name="Oval 11"/>
          <p:cNvSpPr>
            <a:spLocks noChangeArrowheads="1"/>
          </p:cNvSpPr>
          <p:nvPr/>
        </p:nvSpPr>
        <p:spPr bwMode="auto">
          <a:xfrm>
            <a:off x="5003800" y="4344988"/>
            <a:ext cx="222250" cy="21272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4524" name="Oval 12"/>
          <p:cNvSpPr>
            <a:spLocks noChangeArrowheads="1"/>
          </p:cNvSpPr>
          <p:nvPr/>
        </p:nvSpPr>
        <p:spPr bwMode="auto">
          <a:xfrm>
            <a:off x="5848350" y="4338638"/>
            <a:ext cx="222250" cy="21272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4525" name="Freeform 13"/>
          <p:cNvSpPr>
            <a:spLocks/>
          </p:cNvSpPr>
          <p:nvPr/>
        </p:nvSpPr>
        <p:spPr bwMode="auto">
          <a:xfrm>
            <a:off x="3608388" y="4846638"/>
            <a:ext cx="1239837" cy="479425"/>
          </a:xfrm>
          <a:custGeom>
            <a:avLst/>
            <a:gdLst>
              <a:gd name="T0" fmla="*/ 0 w 781"/>
              <a:gd name="T1" fmla="*/ 265 h 302"/>
              <a:gd name="T2" fmla="*/ 40 w 781"/>
              <a:gd name="T3" fmla="*/ 302 h 302"/>
              <a:gd name="T4" fmla="*/ 717 w 781"/>
              <a:gd name="T5" fmla="*/ 302 h 302"/>
              <a:gd name="T6" fmla="*/ 781 w 781"/>
              <a:gd name="T7" fmla="*/ 246 h 302"/>
              <a:gd name="T8" fmla="*/ 753 w 781"/>
              <a:gd name="T9" fmla="*/ 0 h 302"/>
              <a:gd name="T10" fmla="*/ 387 w 781"/>
              <a:gd name="T11" fmla="*/ 11 h 302"/>
              <a:gd name="T12" fmla="*/ 286 w 781"/>
              <a:gd name="T13" fmla="*/ 128 h 302"/>
              <a:gd name="T14" fmla="*/ 242 w 781"/>
              <a:gd name="T15" fmla="*/ 151 h 302"/>
              <a:gd name="T16" fmla="*/ 128 w 781"/>
              <a:gd name="T17" fmla="*/ 176 h 302"/>
              <a:gd name="T18" fmla="*/ 0 w 781"/>
              <a:gd name="T19" fmla="*/ 265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1" h="302">
                <a:moveTo>
                  <a:pt x="0" y="265"/>
                </a:moveTo>
                <a:lnTo>
                  <a:pt x="40" y="302"/>
                </a:lnTo>
                <a:lnTo>
                  <a:pt x="717" y="302"/>
                </a:lnTo>
                <a:lnTo>
                  <a:pt x="781" y="246"/>
                </a:lnTo>
                <a:lnTo>
                  <a:pt x="753" y="0"/>
                </a:lnTo>
                <a:lnTo>
                  <a:pt x="387" y="11"/>
                </a:lnTo>
                <a:lnTo>
                  <a:pt x="286" y="128"/>
                </a:lnTo>
                <a:lnTo>
                  <a:pt x="242" y="151"/>
                </a:lnTo>
                <a:lnTo>
                  <a:pt x="128" y="176"/>
                </a:lnTo>
                <a:lnTo>
                  <a:pt x="0" y="265"/>
                </a:lnTo>
                <a:close/>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4526" name="Oval 14"/>
          <p:cNvSpPr>
            <a:spLocks noChangeArrowheads="1"/>
          </p:cNvSpPr>
          <p:nvPr/>
        </p:nvSpPr>
        <p:spPr bwMode="auto">
          <a:xfrm>
            <a:off x="3681413" y="5227638"/>
            <a:ext cx="222250" cy="21272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4527" name="Oval 15"/>
          <p:cNvSpPr>
            <a:spLocks noChangeArrowheads="1"/>
          </p:cNvSpPr>
          <p:nvPr/>
        </p:nvSpPr>
        <p:spPr bwMode="auto">
          <a:xfrm>
            <a:off x="4525963" y="5221288"/>
            <a:ext cx="222250" cy="21272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4528" name="Line 16"/>
          <p:cNvSpPr>
            <a:spLocks noChangeShapeType="1"/>
          </p:cNvSpPr>
          <p:nvPr/>
        </p:nvSpPr>
        <p:spPr bwMode="auto">
          <a:xfrm>
            <a:off x="4352925" y="4279900"/>
            <a:ext cx="444500"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4529" name="Line 17"/>
          <p:cNvSpPr>
            <a:spLocks noChangeShapeType="1"/>
          </p:cNvSpPr>
          <p:nvPr/>
        </p:nvSpPr>
        <p:spPr bwMode="auto">
          <a:xfrm>
            <a:off x="3063875" y="3322638"/>
            <a:ext cx="444500"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4530" name="Line 18"/>
          <p:cNvSpPr>
            <a:spLocks noChangeShapeType="1"/>
          </p:cNvSpPr>
          <p:nvPr/>
        </p:nvSpPr>
        <p:spPr bwMode="auto">
          <a:xfrm>
            <a:off x="2309813" y="4389438"/>
            <a:ext cx="444500"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4531" name="Line 19"/>
          <p:cNvSpPr>
            <a:spLocks noChangeShapeType="1"/>
          </p:cNvSpPr>
          <p:nvPr/>
        </p:nvSpPr>
        <p:spPr bwMode="auto">
          <a:xfrm>
            <a:off x="3097213" y="5278438"/>
            <a:ext cx="444500"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4532" name="Line 20"/>
          <p:cNvSpPr>
            <a:spLocks noChangeShapeType="1"/>
          </p:cNvSpPr>
          <p:nvPr/>
        </p:nvSpPr>
        <p:spPr bwMode="auto">
          <a:xfrm>
            <a:off x="4879975" y="4822825"/>
            <a:ext cx="444500"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4533" name="Line 21"/>
          <p:cNvSpPr>
            <a:spLocks noChangeShapeType="1"/>
          </p:cNvSpPr>
          <p:nvPr/>
        </p:nvSpPr>
        <p:spPr bwMode="auto">
          <a:xfrm>
            <a:off x="6219825" y="4011613"/>
            <a:ext cx="444500"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4534" name="Line 22"/>
          <p:cNvSpPr>
            <a:spLocks noChangeShapeType="1"/>
          </p:cNvSpPr>
          <p:nvPr/>
        </p:nvSpPr>
        <p:spPr bwMode="auto">
          <a:xfrm>
            <a:off x="4768850" y="3041650"/>
            <a:ext cx="354013" cy="242888"/>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4535" name="Line 23"/>
          <p:cNvSpPr>
            <a:spLocks noChangeShapeType="1"/>
          </p:cNvSpPr>
          <p:nvPr/>
        </p:nvSpPr>
        <p:spPr bwMode="auto">
          <a:xfrm>
            <a:off x="3938588" y="4005263"/>
            <a:ext cx="354012" cy="242887"/>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4536" name="Line 24"/>
          <p:cNvSpPr>
            <a:spLocks noChangeShapeType="1"/>
          </p:cNvSpPr>
          <p:nvPr/>
        </p:nvSpPr>
        <p:spPr bwMode="auto">
          <a:xfrm>
            <a:off x="2146300" y="3005138"/>
            <a:ext cx="0" cy="2871787"/>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4537" name="Line 25"/>
          <p:cNvSpPr>
            <a:spLocks noChangeShapeType="1"/>
          </p:cNvSpPr>
          <p:nvPr/>
        </p:nvSpPr>
        <p:spPr bwMode="auto">
          <a:xfrm flipV="1">
            <a:off x="1908175" y="5661025"/>
            <a:ext cx="4895850" cy="31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4538" name="Line 26"/>
          <p:cNvSpPr>
            <a:spLocks noChangeShapeType="1"/>
          </p:cNvSpPr>
          <p:nvPr/>
        </p:nvSpPr>
        <p:spPr bwMode="auto">
          <a:xfrm>
            <a:off x="4286250" y="5459413"/>
            <a:ext cx="0" cy="5508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4539" name="Text Box 27"/>
          <p:cNvSpPr txBox="1">
            <a:spLocks noChangeArrowheads="1"/>
          </p:cNvSpPr>
          <p:nvPr/>
        </p:nvSpPr>
        <p:spPr bwMode="auto">
          <a:xfrm>
            <a:off x="3148013" y="5891213"/>
            <a:ext cx="49355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de-DE" sz="2400"/>
              <a:t>Nickmoment (positiv im Uhrzeigersinn)</a:t>
            </a:r>
          </a:p>
        </p:txBody>
      </p:sp>
      <p:sp>
        <p:nvSpPr>
          <p:cNvPr id="704540" name="Text Box 28"/>
          <p:cNvSpPr txBox="1">
            <a:spLocks noChangeArrowheads="1"/>
          </p:cNvSpPr>
          <p:nvPr/>
        </p:nvSpPr>
        <p:spPr bwMode="auto">
          <a:xfrm>
            <a:off x="881063" y="3175000"/>
            <a:ext cx="1162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de-DE" sz="2400"/>
              <a:t>Auftrieb</a:t>
            </a:r>
          </a:p>
        </p:txBody>
      </p:sp>
      <p:sp>
        <p:nvSpPr>
          <p:cNvPr id="704541" name="Text Box 29"/>
          <p:cNvSpPr txBox="1">
            <a:spLocks noChangeArrowheads="1"/>
          </p:cNvSpPr>
          <p:nvPr/>
        </p:nvSpPr>
        <p:spPr bwMode="auto">
          <a:xfrm>
            <a:off x="6307138" y="5597525"/>
            <a:ext cx="357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de-DE" sz="2400" b="1"/>
              <a:t>+</a:t>
            </a:r>
          </a:p>
        </p:txBody>
      </p:sp>
      <p:sp>
        <p:nvSpPr>
          <p:cNvPr id="704542" name="Text Box 30"/>
          <p:cNvSpPr txBox="1">
            <a:spLocks noChangeArrowheads="1"/>
          </p:cNvSpPr>
          <p:nvPr/>
        </p:nvSpPr>
        <p:spPr bwMode="auto">
          <a:xfrm>
            <a:off x="2192338" y="5553075"/>
            <a:ext cx="263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de-DE" sz="2400" b="1"/>
              <a:t>-</a:t>
            </a:r>
          </a:p>
        </p:txBody>
      </p:sp>
      <p:sp>
        <p:nvSpPr>
          <p:cNvPr id="704543" name="Rectangle 31"/>
          <p:cNvSpPr>
            <a:spLocks noGrp="1" noChangeArrowheads="1"/>
          </p:cNvSpPr>
          <p:nvPr>
            <p:ph type="title"/>
          </p:nvPr>
        </p:nvSpPr>
        <p:spPr>
          <a:xfrm>
            <a:off x="395288" y="730250"/>
            <a:ext cx="7800975" cy="1574800"/>
          </a:xfrm>
        </p:spPr>
        <p:txBody>
          <a:bodyPr/>
          <a:lstStyle/>
          <a:p>
            <a:r>
              <a:rPr lang="de-DE"/>
              <a:t>Aerodynamik</a:t>
            </a:r>
            <a:br>
              <a:rPr lang="de-DE"/>
            </a:br>
            <a:r>
              <a:rPr lang="de-DE">
                <a:solidFill>
                  <a:schemeClr val="tx2"/>
                </a:solidFill>
              </a:rPr>
              <a:t>Einfluss der Aerodynamik auf die Fahrstabilität und Fahrsicherheit</a:t>
            </a:r>
          </a:p>
        </p:txBody>
      </p:sp>
    </p:spTree>
    <p:extLst>
      <p:ext uri="{BB962C8B-B14F-4D97-AF65-F5344CB8AC3E}">
        <p14:creationId xmlns:p14="http://schemas.microsoft.com/office/powerpoint/2010/main" val="2465979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3"/>
          <p:cNvSpPr>
            <a:spLocks noGrp="1"/>
          </p:cNvSpPr>
          <p:nvPr>
            <p:ph type="ftr" sz="quarter" idx="10"/>
          </p:nvPr>
        </p:nvSpPr>
        <p:spPr/>
        <p:txBody>
          <a:bodyPr/>
          <a:lstStyle/>
          <a:p>
            <a:r>
              <a:rPr lang="de-DE"/>
              <a:t>11 Aerodynamik </a:t>
            </a:r>
          </a:p>
        </p:txBody>
      </p:sp>
      <p:sp>
        <p:nvSpPr>
          <p:cNvPr id="7" name="Foliennummernplatzhalter 4"/>
          <p:cNvSpPr>
            <a:spLocks noGrp="1"/>
          </p:cNvSpPr>
          <p:nvPr>
            <p:ph type="sldNum" sz="quarter" idx="11"/>
          </p:nvPr>
        </p:nvSpPr>
        <p:spPr/>
        <p:txBody>
          <a:bodyPr/>
          <a:lstStyle/>
          <a:p>
            <a:fld id="{94FA0DDD-722E-4A00-9FFE-2BA9032A0873}" type="slidenum">
              <a:rPr lang="de-DE"/>
              <a:pPr/>
              <a:t>16</a:t>
            </a:fld>
            <a:endParaRPr lang="de-DE"/>
          </a:p>
        </p:txBody>
      </p:sp>
      <p:sp>
        <p:nvSpPr>
          <p:cNvPr id="715778" name="Rectangle 2"/>
          <p:cNvSpPr>
            <a:spLocks noChangeArrowheads="1"/>
          </p:cNvSpPr>
          <p:nvPr/>
        </p:nvSpPr>
        <p:spPr bwMode="auto">
          <a:xfrm>
            <a:off x="6108700" y="6453188"/>
            <a:ext cx="2784475" cy="1825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87350" indent="-387350" algn="r" eaLnBrk="0" hangingPunct="0">
              <a:spcBef>
                <a:spcPct val="50000"/>
              </a:spcBef>
              <a:buSzPct val="80000"/>
              <a:buFont typeface="Wingdings" pitchFamily="2" charset="2"/>
              <a:buNone/>
            </a:pPr>
            <a:r>
              <a:rPr lang="de-DE" sz="1200" b="1">
                <a:sym typeface="Wingdings" pitchFamily="2" charset="2"/>
              </a:rPr>
              <a:t>Quelle: ATZ online</a:t>
            </a:r>
          </a:p>
        </p:txBody>
      </p:sp>
      <p:sp>
        <p:nvSpPr>
          <p:cNvPr id="715806" name="Rectangle 30"/>
          <p:cNvSpPr>
            <a:spLocks noGrp="1" noChangeArrowheads="1"/>
          </p:cNvSpPr>
          <p:nvPr>
            <p:ph type="title"/>
          </p:nvPr>
        </p:nvSpPr>
        <p:spPr>
          <a:xfrm>
            <a:off x="395288" y="730250"/>
            <a:ext cx="7800975" cy="1193800"/>
          </a:xfrm>
        </p:spPr>
        <p:txBody>
          <a:bodyPr/>
          <a:lstStyle/>
          <a:p>
            <a:r>
              <a:rPr lang="de-DE"/>
              <a:t>Aerodynamik</a:t>
            </a:r>
            <a:br>
              <a:rPr lang="de-DE"/>
            </a:br>
            <a:r>
              <a:rPr lang="de-DE">
                <a:solidFill>
                  <a:schemeClr val="tx2"/>
                </a:solidFill>
              </a:rPr>
              <a:t>Aerodynamik und Schmutzfreihaltung Seitenscheibe</a:t>
            </a:r>
          </a:p>
        </p:txBody>
      </p:sp>
      <p:sp>
        <p:nvSpPr>
          <p:cNvPr id="715808" name="Rectangle 32"/>
          <p:cNvSpPr>
            <a:spLocks noGrp="1" noChangeArrowheads="1"/>
          </p:cNvSpPr>
          <p:nvPr>
            <p:ph type="body" idx="1"/>
          </p:nvPr>
        </p:nvSpPr>
        <p:spPr/>
        <p:txBody>
          <a:bodyPr/>
          <a:lstStyle/>
          <a:p>
            <a:r>
              <a:rPr lang="de-DE"/>
              <a:t>Die Gestaltung des Außenspiegels bestimmt, wo Flüssigkeiten (Spritzwasser, Regen, Reinigungsmittel) entlang fließen und wo diese vom Spiegelgehäuse abtropfen. Dieser Abtropfpunkt bestimmt auch, wo die Tropfen auf das Fahrzeug auftreffen. Auslegungsziel ist, dass der Sichtstrahl des Fahrers durch die Seitenscheibe nicht beeinträchtigt wird.</a:t>
            </a:r>
          </a:p>
        </p:txBody>
      </p:sp>
      <p:pic>
        <p:nvPicPr>
          <p:cNvPr id="715807"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721100"/>
            <a:ext cx="4289425" cy="27320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13965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ußzeilenplatzhalter 4"/>
          <p:cNvSpPr>
            <a:spLocks noGrp="1"/>
          </p:cNvSpPr>
          <p:nvPr>
            <p:ph type="ftr" sz="quarter" idx="10"/>
          </p:nvPr>
        </p:nvSpPr>
        <p:spPr/>
        <p:txBody>
          <a:bodyPr/>
          <a:lstStyle/>
          <a:p>
            <a:r>
              <a:rPr lang="de-DE"/>
              <a:t>11 Aerodynamik </a:t>
            </a:r>
          </a:p>
        </p:txBody>
      </p:sp>
      <p:sp>
        <p:nvSpPr>
          <p:cNvPr id="31" name="Foliennummernplatzhalter 5"/>
          <p:cNvSpPr>
            <a:spLocks noGrp="1"/>
          </p:cNvSpPr>
          <p:nvPr>
            <p:ph type="sldNum" sz="quarter" idx="11"/>
          </p:nvPr>
        </p:nvSpPr>
        <p:spPr/>
        <p:txBody>
          <a:bodyPr/>
          <a:lstStyle/>
          <a:p>
            <a:fld id="{2E62CEB6-746F-45D7-9E1C-A2FDB08F6A42}" type="slidenum">
              <a:rPr lang="de-DE"/>
              <a:pPr/>
              <a:t>17</a:t>
            </a:fld>
            <a:endParaRPr lang="de-DE"/>
          </a:p>
        </p:txBody>
      </p:sp>
      <p:sp>
        <p:nvSpPr>
          <p:cNvPr id="705539" name="Rectangle 3"/>
          <p:cNvSpPr>
            <a:spLocks noChangeArrowheads="1"/>
          </p:cNvSpPr>
          <p:nvPr/>
        </p:nvSpPr>
        <p:spPr bwMode="auto">
          <a:xfrm>
            <a:off x="6143625" y="6445250"/>
            <a:ext cx="2784475" cy="152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87350" indent="-387350" algn="r" eaLnBrk="0" hangingPunct="0">
              <a:spcBef>
                <a:spcPct val="50000"/>
              </a:spcBef>
              <a:buSzPct val="80000"/>
              <a:buFont typeface="Wingdings" pitchFamily="2" charset="2"/>
              <a:buNone/>
            </a:pPr>
            <a:r>
              <a:rPr lang="de-DE" sz="1200" b="1">
                <a:sym typeface="Wingdings" pitchFamily="2" charset="2"/>
              </a:rPr>
              <a:t>Quelle: Wallentowitz / RHTW Aachen</a:t>
            </a:r>
          </a:p>
        </p:txBody>
      </p:sp>
      <p:graphicFrame>
        <p:nvGraphicFramePr>
          <p:cNvPr id="705540" name="Group 4"/>
          <p:cNvGraphicFramePr>
            <a:graphicFrameLocks noGrp="1"/>
          </p:cNvGraphicFramePr>
          <p:nvPr/>
        </p:nvGraphicFramePr>
        <p:xfrm>
          <a:off x="250825" y="2306638"/>
          <a:ext cx="8677275" cy="4064001"/>
        </p:xfrm>
        <a:graphic>
          <a:graphicData uri="http://schemas.openxmlformats.org/drawingml/2006/table">
            <a:tbl>
              <a:tblPr/>
              <a:tblGrid>
                <a:gridCol w="3579813"/>
                <a:gridCol w="5097462"/>
              </a:tblGrid>
              <a:tr h="581025">
                <a:tc>
                  <a:txBody>
                    <a:bodyPr/>
                    <a:lstStyle/>
                    <a:p>
                      <a:pPr marL="0" marR="0" lvl="0" indent="0" algn="l"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kleine Stirnfläche 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große Stirnfläche für Insassenschutz und Komfort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große Frontscheibenneigung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geringe Frontscheibenneigung für gute Sicht und geringe Wärmestrahlung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abfallende Motorhaube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genügend Platz unter der Motorhaube für gute Motorkühlung und Fußgängerschutz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relativ hohe Heckabschlusskante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niedrige Abschlusskante für gute Sicht nach hinten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Einzug der Seitenflächen und des Unterbodens am Heck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weitgehende Ausnutzung der Fahrzeugdimension für großen Kofferraum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Glättung des Unterbodens, Motorraumabdeckung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Kühlluftein- und austritt aus Motorraum und zu Abgasanlage, funktionale Radaufhängungen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kleiner Bodenabstand für geringe Unterbodenströmung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großer Bodenabstand für Federungskomfort und Bodenfreiheit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05566" name="Rectangle 30"/>
          <p:cNvSpPr>
            <a:spLocks noGrp="1" noChangeArrowheads="1"/>
          </p:cNvSpPr>
          <p:nvPr>
            <p:ph type="title"/>
          </p:nvPr>
        </p:nvSpPr>
        <p:spPr>
          <a:xfrm>
            <a:off x="395288" y="730250"/>
            <a:ext cx="7800975" cy="1193800"/>
          </a:xfrm>
        </p:spPr>
        <p:txBody>
          <a:bodyPr/>
          <a:lstStyle/>
          <a:p>
            <a:r>
              <a:rPr lang="de-DE"/>
              <a:t>Aerodynamik</a:t>
            </a:r>
            <a:br>
              <a:rPr lang="de-DE"/>
            </a:br>
            <a:r>
              <a:rPr lang="de-DE">
                <a:solidFill>
                  <a:schemeClr val="tx2"/>
                </a:solidFill>
              </a:rPr>
              <a:t>Widerspruch zwischen Aerodynamik und Funktionalität</a:t>
            </a:r>
          </a:p>
        </p:txBody>
      </p:sp>
    </p:spTree>
    <p:extLst>
      <p:ext uri="{BB962C8B-B14F-4D97-AF65-F5344CB8AC3E}">
        <p14:creationId xmlns:p14="http://schemas.microsoft.com/office/powerpoint/2010/main" val="18373719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3"/>
          <p:cNvSpPr>
            <a:spLocks noGrp="1"/>
          </p:cNvSpPr>
          <p:nvPr>
            <p:ph type="ftr" sz="quarter" idx="10"/>
          </p:nvPr>
        </p:nvSpPr>
        <p:spPr/>
        <p:txBody>
          <a:bodyPr/>
          <a:lstStyle/>
          <a:p>
            <a:r>
              <a:rPr lang="de-DE"/>
              <a:t>11 Aerodynamik </a:t>
            </a:r>
          </a:p>
        </p:txBody>
      </p:sp>
      <p:sp>
        <p:nvSpPr>
          <p:cNvPr id="7" name="Foliennummernplatzhalter 4"/>
          <p:cNvSpPr>
            <a:spLocks noGrp="1"/>
          </p:cNvSpPr>
          <p:nvPr>
            <p:ph type="sldNum" sz="quarter" idx="11"/>
          </p:nvPr>
        </p:nvSpPr>
        <p:spPr/>
        <p:txBody>
          <a:bodyPr/>
          <a:lstStyle/>
          <a:p>
            <a:fld id="{2A50A05C-5600-43C6-B698-770602D07FA9}" type="slidenum">
              <a:rPr lang="de-DE"/>
              <a:pPr/>
              <a:t>18</a:t>
            </a:fld>
            <a:endParaRPr lang="de-DE"/>
          </a:p>
        </p:txBody>
      </p:sp>
      <p:sp>
        <p:nvSpPr>
          <p:cNvPr id="707587" name="Rectangle 3"/>
          <p:cNvSpPr>
            <a:spLocks noChangeArrowheads="1"/>
          </p:cNvSpPr>
          <p:nvPr/>
        </p:nvSpPr>
        <p:spPr bwMode="auto">
          <a:xfrm>
            <a:off x="6227763" y="6453188"/>
            <a:ext cx="2784475" cy="152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87350" indent="-387350" algn="r" eaLnBrk="0" hangingPunct="0">
              <a:spcBef>
                <a:spcPct val="50000"/>
              </a:spcBef>
              <a:buSzPct val="80000"/>
              <a:buFont typeface="Wingdings" pitchFamily="2" charset="2"/>
              <a:buNone/>
            </a:pPr>
            <a:r>
              <a:rPr lang="de-DE" sz="1200" b="1">
                <a:sym typeface="Wingdings" pitchFamily="2" charset="2"/>
              </a:rPr>
              <a:t>Quelle: Wallentowitz / RHTW Aachen</a:t>
            </a:r>
          </a:p>
        </p:txBody>
      </p:sp>
      <p:graphicFrame>
        <p:nvGraphicFramePr>
          <p:cNvPr id="707588" name="Object 4"/>
          <p:cNvGraphicFramePr>
            <a:graphicFrameLocks noChangeAspect="1"/>
          </p:cNvGraphicFramePr>
          <p:nvPr/>
        </p:nvGraphicFramePr>
        <p:xfrm>
          <a:off x="3959225" y="5229225"/>
          <a:ext cx="1189038" cy="838200"/>
        </p:xfrm>
        <a:graphic>
          <a:graphicData uri="http://schemas.openxmlformats.org/presentationml/2006/ole">
            <mc:AlternateContent xmlns:mc="http://schemas.openxmlformats.org/markup-compatibility/2006">
              <mc:Choice xmlns:v="urn:schemas-microsoft-com:vml" Requires="v">
                <p:oleObj spid="_x0000_s3090" name="Formel" r:id="rId4" imgW="558720" imgH="393480" progId="Equation.3">
                  <p:embed/>
                </p:oleObj>
              </mc:Choice>
              <mc:Fallback>
                <p:oleObj name="Formel" r:id="rId4" imgW="55872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9225" y="5229225"/>
                        <a:ext cx="1189038"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7589" name="Rectangle 5"/>
          <p:cNvSpPr>
            <a:spLocks noGrp="1" noChangeArrowheads="1"/>
          </p:cNvSpPr>
          <p:nvPr>
            <p:ph type="title"/>
          </p:nvPr>
        </p:nvSpPr>
        <p:spPr>
          <a:xfrm>
            <a:off x="395288" y="730250"/>
            <a:ext cx="7800975" cy="1193800"/>
          </a:xfrm>
        </p:spPr>
        <p:txBody>
          <a:bodyPr/>
          <a:lstStyle/>
          <a:p>
            <a:r>
              <a:rPr lang="de-DE"/>
              <a:t>Aerodynamik</a:t>
            </a:r>
            <a:br>
              <a:rPr lang="de-DE"/>
            </a:br>
            <a:r>
              <a:rPr lang="de-DE">
                <a:solidFill>
                  <a:schemeClr val="tx2"/>
                </a:solidFill>
              </a:rPr>
              <a:t>Experimentelle Methoden</a:t>
            </a:r>
          </a:p>
        </p:txBody>
      </p:sp>
      <p:sp>
        <p:nvSpPr>
          <p:cNvPr id="707590" name="Rectangle 6"/>
          <p:cNvSpPr>
            <a:spLocks noGrp="1" noChangeArrowheads="1"/>
          </p:cNvSpPr>
          <p:nvPr>
            <p:ph type="body" idx="1"/>
          </p:nvPr>
        </p:nvSpPr>
        <p:spPr/>
        <p:txBody>
          <a:bodyPr/>
          <a:lstStyle/>
          <a:p>
            <a:r>
              <a:rPr lang="de-DE"/>
              <a:t>Fahr- und Ausrollversuche: Vor allem für Messungen des Seitenwindeinflusses und subjektiven Beurteilungen der akustischen oder fahrdynamischen Rückwirkungen durch aerodynamische Effekte angewandt. Nur sehr schwer reproduzierbar.</a:t>
            </a:r>
          </a:p>
          <a:p>
            <a:endParaRPr lang="de-DE"/>
          </a:p>
          <a:p>
            <a:r>
              <a:rPr lang="de-DE"/>
              <a:t>Windkanalversuche: Aerodynamikuntersuchungen mit Modellen in Originalgröße oder mit Nachbildungen bis üblicherweise zu einem Maßstab von 1:5.  Mit Hilfe der Ähnlichkeitsgesetze werden die Versuchsergebnisse auf das Originalfahrzeug übertragen, wobei Modell und Original die gleiche Reynoldszahl Re besitzen müssen.</a:t>
            </a:r>
          </a:p>
        </p:txBody>
      </p:sp>
    </p:spTree>
    <p:extLst>
      <p:ext uri="{BB962C8B-B14F-4D97-AF65-F5344CB8AC3E}">
        <p14:creationId xmlns:p14="http://schemas.microsoft.com/office/powerpoint/2010/main" val="38023447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3"/>
          <p:cNvSpPr>
            <a:spLocks noGrp="1"/>
          </p:cNvSpPr>
          <p:nvPr>
            <p:ph type="ftr" sz="quarter" idx="10"/>
          </p:nvPr>
        </p:nvSpPr>
        <p:spPr/>
        <p:txBody>
          <a:bodyPr/>
          <a:lstStyle/>
          <a:p>
            <a:r>
              <a:rPr lang="de-DE"/>
              <a:t>11 Aerodynamik </a:t>
            </a:r>
          </a:p>
        </p:txBody>
      </p:sp>
      <p:sp>
        <p:nvSpPr>
          <p:cNvPr id="7" name="Foliennummernplatzhalter 4"/>
          <p:cNvSpPr>
            <a:spLocks noGrp="1"/>
          </p:cNvSpPr>
          <p:nvPr>
            <p:ph type="sldNum" sz="quarter" idx="11"/>
          </p:nvPr>
        </p:nvSpPr>
        <p:spPr/>
        <p:txBody>
          <a:bodyPr/>
          <a:lstStyle/>
          <a:p>
            <a:fld id="{2D7B948C-D432-48EE-BD87-9EAA4D66673B}" type="slidenum">
              <a:rPr lang="de-DE"/>
              <a:pPr/>
              <a:t>19</a:t>
            </a:fld>
            <a:endParaRPr lang="de-DE"/>
          </a:p>
        </p:txBody>
      </p:sp>
      <p:sp>
        <p:nvSpPr>
          <p:cNvPr id="720899" name="Rectangle 3"/>
          <p:cNvSpPr>
            <a:spLocks noChangeArrowheads="1"/>
          </p:cNvSpPr>
          <p:nvPr/>
        </p:nvSpPr>
        <p:spPr bwMode="auto">
          <a:xfrm>
            <a:off x="6227763" y="6453188"/>
            <a:ext cx="2784475" cy="1825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87350" indent="-387350" algn="r" eaLnBrk="0" hangingPunct="0">
              <a:spcBef>
                <a:spcPct val="50000"/>
              </a:spcBef>
              <a:buSzPct val="80000"/>
              <a:buFont typeface="Wingdings" pitchFamily="2" charset="2"/>
              <a:buNone/>
            </a:pPr>
            <a:r>
              <a:rPr lang="de-DE" sz="1200" b="1">
                <a:sym typeface="Wingdings" pitchFamily="2" charset="2"/>
              </a:rPr>
              <a:t>Quelle: Mercedes-Benz</a:t>
            </a:r>
          </a:p>
        </p:txBody>
      </p:sp>
      <p:sp>
        <p:nvSpPr>
          <p:cNvPr id="720901" name="Rectangle 5"/>
          <p:cNvSpPr>
            <a:spLocks noGrp="1" noChangeArrowheads="1"/>
          </p:cNvSpPr>
          <p:nvPr>
            <p:ph type="title"/>
          </p:nvPr>
        </p:nvSpPr>
        <p:spPr>
          <a:xfrm>
            <a:off x="395288" y="730250"/>
            <a:ext cx="7800975" cy="1193800"/>
          </a:xfrm>
        </p:spPr>
        <p:txBody>
          <a:bodyPr/>
          <a:lstStyle/>
          <a:p>
            <a:r>
              <a:rPr lang="de-DE"/>
              <a:t>Aerodynamik</a:t>
            </a:r>
            <a:br>
              <a:rPr lang="de-DE"/>
            </a:br>
            <a:r>
              <a:rPr lang="de-DE">
                <a:solidFill>
                  <a:schemeClr val="tx2"/>
                </a:solidFill>
              </a:rPr>
              <a:t>Experimentelle Methoden</a:t>
            </a:r>
          </a:p>
        </p:txBody>
      </p:sp>
      <p:sp>
        <p:nvSpPr>
          <p:cNvPr id="720902" name="Rectangle 6"/>
          <p:cNvSpPr>
            <a:spLocks noGrp="1" noChangeArrowheads="1"/>
          </p:cNvSpPr>
          <p:nvPr>
            <p:ph type="body" idx="1"/>
          </p:nvPr>
        </p:nvSpPr>
        <p:spPr/>
        <p:txBody>
          <a:bodyPr/>
          <a:lstStyle/>
          <a:p>
            <a:r>
              <a:rPr lang="de-DE"/>
              <a:t>Klimawindkanal Sindelfingen (nur Klimaerprobung, keine Aerodynamik)</a:t>
            </a:r>
          </a:p>
        </p:txBody>
      </p:sp>
      <p:pic>
        <p:nvPicPr>
          <p:cNvPr id="720904" name="Picture 8" descr="Grafik-Windkanal-Mercedes-fotoshowImage-34fd6067-520492"/>
          <p:cNvPicPr>
            <a:picLocks noChangeAspect="1" noChangeArrowheads="1"/>
          </p:cNvPicPr>
          <p:nvPr/>
        </p:nvPicPr>
        <p:blipFill>
          <a:blip r:embed="rId3">
            <a:extLst>
              <a:ext uri="{28A0092B-C50C-407E-A947-70E740481C1C}">
                <a14:useLocalDpi xmlns:a14="http://schemas.microsoft.com/office/drawing/2010/main" val="0"/>
              </a:ext>
            </a:extLst>
          </a:blip>
          <a:srcRect l="6685" t="21979" r="10075" b="11748"/>
          <a:stretch>
            <a:fillRect/>
          </a:stretch>
        </p:blipFill>
        <p:spPr bwMode="auto">
          <a:xfrm>
            <a:off x="250825" y="2306638"/>
            <a:ext cx="7416800" cy="393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712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3"/>
          <p:cNvSpPr>
            <a:spLocks noGrp="1"/>
          </p:cNvSpPr>
          <p:nvPr>
            <p:ph type="ftr" sz="quarter" idx="10"/>
          </p:nvPr>
        </p:nvSpPr>
        <p:spPr/>
        <p:txBody>
          <a:bodyPr/>
          <a:lstStyle/>
          <a:p>
            <a:r>
              <a:rPr lang="de-DE"/>
              <a:t>11 Aerodynamik </a:t>
            </a:r>
          </a:p>
        </p:txBody>
      </p:sp>
      <p:sp>
        <p:nvSpPr>
          <p:cNvPr id="8" name="Foliennummernplatzhalter 4"/>
          <p:cNvSpPr>
            <a:spLocks noGrp="1"/>
          </p:cNvSpPr>
          <p:nvPr>
            <p:ph type="sldNum" sz="quarter" idx="11"/>
          </p:nvPr>
        </p:nvSpPr>
        <p:spPr/>
        <p:txBody>
          <a:bodyPr/>
          <a:lstStyle/>
          <a:p>
            <a:fld id="{C293C18D-5E78-41A8-9994-9CD367C07C46}" type="slidenum">
              <a:rPr lang="de-DE"/>
              <a:pPr/>
              <a:t>2</a:t>
            </a:fld>
            <a:endParaRPr lang="de-DE"/>
          </a:p>
        </p:txBody>
      </p:sp>
      <p:graphicFrame>
        <p:nvGraphicFramePr>
          <p:cNvPr id="697347" name="Object 3"/>
          <p:cNvGraphicFramePr>
            <a:graphicFrameLocks noChangeAspect="1"/>
          </p:cNvGraphicFramePr>
          <p:nvPr>
            <p:extLst>
              <p:ext uri="{D42A27DB-BD31-4B8C-83A1-F6EECF244321}">
                <p14:modId xmlns:p14="http://schemas.microsoft.com/office/powerpoint/2010/main" val="64191960"/>
              </p:ext>
            </p:extLst>
          </p:nvPr>
        </p:nvGraphicFramePr>
        <p:xfrm>
          <a:off x="587375" y="4221088"/>
          <a:ext cx="8037513" cy="776287"/>
        </p:xfrm>
        <a:graphic>
          <a:graphicData uri="http://schemas.openxmlformats.org/presentationml/2006/ole">
            <mc:AlternateContent xmlns:mc="http://schemas.openxmlformats.org/markup-compatibility/2006">
              <mc:Choice xmlns:v="urn:schemas-microsoft-com:vml" Requires="v">
                <p:oleObj spid="_x0000_s1044" name="Formel" r:id="rId4" imgW="4076640" imgH="393480" progId="Equation.3">
                  <p:embed/>
                </p:oleObj>
              </mc:Choice>
              <mc:Fallback>
                <p:oleObj name="Formel" r:id="rId4" imgW="407664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375" y="4221088"/>
                        <a:ext cx="8037513" cy="776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97348" name="Text Box 4"/>
          <p:cNvSpPr txBox="1">
            <a:spLocks noChangeArrowheads="1"/>
          </p:cNvSpPr>
          <p:nvPr/>
        </p:nvSpPr>
        <p:spPr bwMode="auto">
          <a:xfrm>
            <a:off x="857250" y="5132090"/>
            <a:ext cx="301625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de-DE" b="1"/>
              <a:t>P</a:t>
            </a:r>
            <a:r>
              <a:rPr lang="de-DE" b="1" baseline="-25000"/>
              <a:t>Bed</a:t>
            </a:r>
            <a:r>
              <a:rPr lang="de-DE" b="1"/>
              <a:t>: benötigte Leistung</a:t>
            </a:r>
          </a:p>
          <a:p>
            <a:pPr eaLnBrk="0" hangingPunct="0"/>
            <a:r>
              <a:rPr lang="de-DE" b="1"/>
              <a:t>m</a:t>
            </a:r>
            <a:r>
              <a:rPr lang="de-DE" b="1" baseline="-25000"/>
              <a:t>F</a:t>
            </a:r>
            <a:r>
              <a:rPr lang="de-DE" b="1"/>
              <a:t>: Fahrzeuggewicht</a:t>
            </a:r>
          </a:p>
          <a:p>
            <a:pPr eaLnBrk="0" hangingPunct="0"/>
            <a:r>
              <a:rPr lang="de-DE" b="1"/>
              <a:t>m</a:t>
            </a:r>
            <a:r>
              <a:rPr lang="de-DE" b="1" baseline="-25000"/>
              <a:t>Zu</a:t>
            </a:r>
            <a:r>
              <a:rPr lang="de-DE" b="1"/>
              <a:t>: Zuladung</a:t>
            </a:r>
          </a:p>
          <a:p>
            <a:pPr eaLnBrk="0" hangingPunct="0"/>
            <a:r>
              <a:rPr lang="de-DE" b="1"/>
              <a:t>m: Reibungsfaktor</a:t>
            </a:r>
          </a:p>
          <a:p>
            <a:pPr eaLnBrk="0" hangingPunct="0"/>
            <a:r>
              <a:rPr lang="de-DE" b="1"/>
              <a:t>v: Fahrzeuggeschwindigkeit </a:t>
            </a:r>
          </a:p>
        </p:txBody>
      </p:sp>
      <p:sp>
        <p:nvSpPr>
          <p:cNvPr id="697349" name="Text Box 5"/>
          <p:cNvSpPr txBox="1">
            <a:spLocks noChangeArrowheads="1"/>
          </p:cNvSpPr>
          <p:nvPr/>
        </p:nvSpPr>
        <p:spPr bwMode="auto">
          <a:xfrm>
            <a:off x="4570413" y="5097165"/>
            <a:ext cx="2906712"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de-DE" b="1" dirty="0"/>
              <a:t>a: Fahrzeugbeschleunigung</a:t>
            </a:r>
          </a:p>
          <a:p>
            <a:pPr eaLnBrk="0" hangingPunct="0"/>
            <a:r>
              <a:rPr lang="de-DE" b="1" dirty="0"/>
              <a:t>r: Dichte der Luft</a:t>
            </a:r>
          </a:p>
          <a:p>
            <a:pPr eaLnBrk="0" hangingPunct="0"/>
            <a:r>
              <a:rPr lang="de-DE" b="1" dirty="0" err="1"/>
              <a:t>c</a:t>
            </a:r>
            <a:r>
              <a:rPr lang="de-DE" b="1" baseline="-25000" dirty="0" err="1"/>
              <a:t>w</a:t>
            </a:r>
            <a:r>
              <a:rPr lang="de-DE" b="1" dirty="0"/>
              <a:t>: c</a:t>
            </a:r>
            <a:r>
              <a:rPr lang="de-DE" b="1" baseline="-25000" dirty="0"/>
              <a:t>w</a:t>
            </a:r>
            <a:r>
              <a:rPr lang="de-DE" b="1" dirty="0"/>
              <a:t>-Wert</a:t>
            </a:r>
          </a:p>
          <a:p>
            <a:pPr eaLnBrk="0" hangingPunct="0"/>
            <a:r>
              <a:rPr lang="de-DE" b="1" dirty="0"/>
              <a:t>A: Fahrzeugstirnfläche</a:t>
            </a:r>
          </a:p>
          <a:p>
            <a:pPr eaLnBrk="0" hangingPunct="0"/>
            <a:r>
              <a:rPr lang="de-DE" b="1" dirty="0"/>
              <a:t>g: Erdbeschleunigung</a:t>
            </a:r>
          </a:p>
        </p:txBody>
      </p:sp>
      <p:sp>
        <p:nvSpPr>
          <p:cNvPr id="697350" name="Rectangle 6"/>
          <p:cNvSpPr>
            <a:spLocks noGrp="1" noChangeArrowheads="1"/>
          </p:cNvSpPr>
          <p:nvPr>
            <p:ph type="title"/>
          </p:nvPr>
        </p:nvSpPr>
        <p:spPr>
          <a:xfrm>
            <a:off x="395288" y="730250"/>
            <a:ext cx="7800975" cy="1193800"/>
          </a:xfrm>
        </p:spPr>
        <p:txBody>
          <a:bodyPr/>
          <a:lstStyle/>
          <a:p>
            <a:r>
              <a:rPr lang="de-DE"/>
              <a:t>Aerodynamik</a:t>
            </a:r>
            <a:br>
              <a:rPr lang="de-DE"/>
            </a:br>
            <a:r>
              <a:rPr lang="de-DE">
                <a:solidFill>
                  <a:schemeClr val="tx2"/>
                </a:solidFill>
              </a:rPr>
              <a:t>Einfluss der Aerodynamik auf den Leistungsbedarf</a:t>
            </a:r>
          </a:p>
        </p:txBody>
      </p:sp>
      <p:sp>
        <p:nvSpPr>
          <p:cNvPr id="697351" name="Rectangle 7"/>
          <p:cNvSpPr>
            <a:spLocks noGrp="1" noChangeArrowheads="1"/>
          </p:cNvSpPr>
          <p:nvPr>
            <p:ph type="body" idx="1"/>
          </p:nvPr>
        </p:nvSpPr>
        <p:spPr/>
        <p:txBody>
          <a:bodyPr/>
          <a:lstStyle/>
          <a:p>
            <a:r>
              <a:rPr lang="de-DE" dirty="0"/>
              <a:t>Die Aerodynamik ist eng mit dem Design des Fahrzeuges verbunden</a:t>
            </a:r>
          </a:p>
          <a:p>
            <a:r>
              <a:rPr lang="de-DE" dirty="0" smtClean="0"/>
              <a:t>Sie </a:t>
            </a:r>
            <a:r>
              <a:rPr lang="de-DE" dirty="0"/>
              <a:t>hat starken Einfluss auf verkaufsentscheidende Kriterien wie Verbrauch, Höchstgeschwindigkeit und das </a:t>
            </a:r>
            <a:r>
              <a:rPr lang="de-DE" dirty="0" smtClean="0"/>
              <a:t>Beschleunigungsvermögen</a:t>
            </a:r>
          </a:p>
          <a:p>
            <a:r>
              <a:rPr lang="de-DE" dirty="0" smtClean="0"/>
              <a:t>Historische Entwicklung:</a:t>
            </a:r>
          </a:p>
          <a:p>
            <a:pPr lvl="1"/>
            <a:r>
              <a:rPr lang="de-DE" dirty="0" smtClean="0"/>
              <a:t>Mercedes Simplex (1902) mit c</a:t>
            </a:r>
            <a:r>
              <a:rPr lang="de-DE" baseline="-25000" dirty="0" smtClean="0"/>
              <a:t>w</a:t>
            </a:r>
            <a:r>
              <a:rPr lang="de-DE" dirty="0" smtClean="0"/>
              <a:t>-Wert 1,05 und A von rund 3 m²  (</a:t>
            </a:r>
            <a:r>
              <a:rPr lang="de-DE" dirty="0" err="1" smtClean="0"/>
              <a:t>c</a:t>
            </a:r>
            <a:r>
              <a:rPr lang="de-DE" baseline="-25000" dirty="0" err="1" smtClean="0"/>
              <a:t>w</a:t>
            </a:r>
            <a:r>
              <a:rPr lang="de-DE" dirty="0" err="1" smtClean="0"/>
              <a:t>A</a:t>
            </a:r>
            <a:r>
              <a:rPr lang="de-DE" dirty="0" smtClean="0"/>
              <a:t> = 3,15)</a:t>
            </a:r>
          </a:p>
          <a:p>
            <a:pPr lvl="1"/>
            <a:r>
              <a:rPr lang="de-DE" dirty="0" err="1" smtClean="0"/>
              <a:t>Rumpler</a:t>
            </a:r>
            <a:r>
              <a:rPr lang="de-DE" dirty="0" smtClean="0"/>
              <a:t> Tropfenwagen (1921): </a:t>
            </a:r>
            <a:r>
              <a:rPr lang="de-DE" dirty="0"/>
              <a:t>c</a:t>
            </a:r>
            <a:r>
              <a:rPr lang="de-DE" baseline="-25000" dirty="0"/>
              <a:t>w</a:t>
            </a:r>
            <a:r>
              <a:rPr lang="de-DE" dirty="0"/>
              <a:t>-Wert </a:t>
            </a:r>
            <a:r>
              <a:rPr lang="de-DE" dirty="0" smtClean="0"/>
              <a:t>0,28 / </a:t>
            </a:r>
            <a:r>
              <a:rPr lang="de-DE" dirty="0"/>
              <a:t>A </a:t>
            </a:r>
            <a:r>
              <a:rPr lang="de-DE" dirty="0" smtClean="0"/>
              <a:t>2,4 m² und </a:t>
            </a:r>
            <a:r>
              <a:rPr lang="de-DE" dirty="0" err="1" smtClean="0"/>
              <a:t>c</a:t>
            </a:r>
            <a:r>
              <a:rPr lang="de-DE" baseline="-25000" dirty="0" err="1" smtClean="0"/>
              <a:t>w</a:t>
            </a:r>
            <a:r>
              <a:rPr lang="de-DE" dirty="0" err="1" smtClean="0"/>
              <a:t>A</a:t>
            </a:r>
            <a:r>
              <a:rPr lang="de-DE" dirty="0" smtClean="0"/>
              <a:t> = 0,67 (!)</a:t>
            </a:r>
            <a:endParaRPr lang="de-DE" dirty="0"/>
          </a:p>
          <a:p>
            <a:pPr lvl="1"/>
            <a:r>
              <a:rPr lang="de-DE" dirty="0" smtClean="0"/>
              <a:t>Mercedes CLA (2013): </a:t>
            </a:r>
            <a:r>
              <a:rPr lang="de-DE" dirty="0"/>
              <a:t>c</a:t>
            </a:r>
            <a:r>
              <a:rPr lang="de-DE" baseline="-25000" dirty="0"/>
              <a:t>w</a:t>
            </a:r>
            <a:r>
              <a:rPr lang="de-DE" dirty="0"/>
              <a:t>-Wert </a:t>
            </a:r>
            <a:r>
              <a:rPr lang="de-DE" dirty="0" smtClean="0"/>
              <a:t>0,22 (Weltrekord) / A 2,23 m² </a:t>
            </a:r>
            <a:r>
              <a:rPr lang="de-DE" dirty="0"/>
              <a:t>und </a:t>
            </a:r>
            <a:r>
              <a:rPr lang="de-DE" dirty="0" err="1" smtClean="0"/>
              <a:t>c</a:t>
            </a:r>
            <a:r>
              <a:rPr lang="de-DE" baseline="-25000" dirty="0" err="1" smtClean="0"/>
              <a:t>w</a:t>
            </a:r>
            <a:r>
              <a:rPr lang="de-DE" dirty="0" err="1" smtClean="0"/>
              <a:t>A</a:t>
            </a:r>
            <a:r>
              <a:rPr lang="de-DE" dirty="0" smtClean="0"/>
              <a:t> = 0,49 </a:t>
            </a:r>
            <a:endParaRPr lang="de-DE" dirty="0"/>
          </a:p>
          <a:p>
            <a:pPr lvl="1"/>
            <a:endParaRPr lang="de-DE" dirty="0" smtClean="0"/>
          </a:p>
        </p:txBody>
      </p:sp>
      <p:sp>
        <p:nvSpPr>
          <p:cNvPr id="9" name="Rectangle 3"/>
          <p:cNvSpPr>
            <a:spLocks noChangeArrowheads="1"/>
          </p:cNvSpPr>
          <p:nvPr/>
        </p:nvSpPr>
        <p:spPr bwMode="auto">
          <a:xfrm>
            <a:off x="6108700" y="6445250"/>
            <a:ext cx="2784475" cy="1846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87350" indent="-387350" algn="r" eaLnBrk="0" hangingPunct="0">
              <a:spcBef>
                <a:spcPct val="50000"/>
              </a:spcBef>
              <a:buSzPct val="80000"/>
              <a:buFont typeface="Wingdings" pitchFamily="2" charset="2"/>
              <a:buNone/>
            </a:pPr>
            <a:r>
              <a:rPr lang="de-DE" sz="1200" b="1" dirty="0">
                <a:sym typeface="Wingdings" pitchFamily="2" charset="2"/>
              </a:rPr>
              <a:t>Quelle: </a:t>
            </a:r>
            <a:r>
              <a:rPr lang="de-DE" sz="1200" b="1" dirty="0" smtClean="0">
                <a:sym typeface="Wingdings" pitchFamily="2" charset="2"/>
              </a:rPr>
              <a:t>atz-online</a:t>
            </a:r>
            <a:endParaRPr lang="de-DE" sz="1200" b="1" dirty="0">
              <a:sym typeface="Wingdings" pitchFamily="2" charset="2"/>
            </a:endParaRPr>
          </a:p>
        </p:txBody>
      </p:sp>
    </p:spTree>
    <p:extLst>
      <p:ext uri="{BB962C8B-B14F-4D97-AF65-F5344CB8AC3E}">
        <p14:creationId xmlns:p14="http://schemas.microsoft.com/office/powerpoint/2010/main" val="23428625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3"/>
          <p:cNvSpPr>
            <a:spLocks noGrp="1"/>
          </p:cNvSpPr>
          <p:nvPr>
            <p:ph type="ftr" sz="quarter" idx="10"/>
          </p:nvPr>
        </p:nvSpPr>
        <p:spPr/>
        <p:txBody>
          <a:bodyPr/>
          <a:lstStyle/>
          <a:p>
            <a:r>
              <a:rPr lang="de-DE"/>
              <a:t>11 Aerodynamik </a:t>
            </a:r>
          </a:p>
        </p:txBody>
      </p:sp>
      <p:sp>
        <p:nvSpPr>
          <p:cNvPr id="7" name="Foliennummernplatzhalter 4"/>
          <p:cNvSpPr>
            <a:spLocks noGrp="1"/>
          </p:cNvSpPr>
          <p:nvPr>
            <p:ph type="sldNum" sz="quarter" idx="11"/>
          </p:nvPr>
        </p:nvSpPr>
        <p:spPr/>
        <p:txBody>
          <a:bodyPr/>
          <a:lstStyle/>
          <a:p>
            <a:fld id="{1260BBFC-15D5-45EE-A846-9913E38536EB}" type="slidenum">
              <a:rPr lang="de-DE"/>
              <a:pPr/>
              <a:t>20</a:t>
            </a:fld>
            <a:endParaRPr lang="de-DE"/>
          </a:p>
        </p:txBody>
      </p:sp>
      <p:sp>
        <p:nvSpPr>
          <p:cNvPr id="727042" name="Rectangle 2"/>
          <p:cNvSpPr>
            <a:spLocks noChangeArrowheads="1"/>
          </p:cNvSpPr>
          <p:nvPr/>
        </p:nvSpPr>
        <p:spPr bwMode="auto">
          <a:xfrm>
            <a:off x="6227763" y="6453188"/>
            <a:ext cx="2784475" cy="1825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87350" indent="-387350" algn="r" eaLnBrk="0" hangingPunct="0">
              <a:spcBef>
                <a:spcPct val="50000"/>
              </a:spcBef>
              <a:buSzPct val="80000"/>
              <a:buFont typeface="Wingdings" pitchFamily="2" charset="2"/>
              <a:buNone/>
            </a:pPr>
            <a:r>
              <a:rPr lang="de-DE" sz="1200" b="1">
                <a:sym typeface="Wingdings" pitchFamily="2" charset="2"/>
              </a:rPr>
              <a:t>Quelle: Mercedes-Benz</a:t>
            </a:r>
          </a:p>
        </p:txBody>
      </p:sp>
      <p:sp>
        <p:nvSpPr>
          <p:cNvPr id="727043" name="Rectangle 3"/>
          <p:cNvSpPr>
            <a:spLocks noGrp="1" noChangeArrowheads="1"/>
          </p:cNvSpPr>
          <p:nvPr>
            <p:ph type="title"/>
          </p:nvPr>
        </p:nvSpPr>
        <p:spPr>
          <a:xfrm>
            <a:off x="395288" y="730250"/>
            <a:ext cx="7800975" cy="1193800"/>
          </a:xfrm>
        </p:spPr>
        <p:txBody>
          <a:bodyPr/>
          <a:lstStyle/>
          <a:p>
            <a:r>
              <a:rPr lang="de-DE"/>
              <a:t>Aerodynamik</a:t>
            </a:r>
            <a:br>
              <a:rPr lang="de-DE"/>
            </a:br>
            <a:r>
              <a:rPr lang="de-DE">
                <a:solidFill>
                  <a:schemeClr val="tx2"/>
                </a:solidFill>
              </a:rPr>
              <a:t>Experimentelle Methoden</a:t>
            </a:r>
          </a:p>
        </p:txBody>
      </p:sp>
      <p:sp>
        <p:nvSpPr>
          <p:cNvPr id="727044" name="Rectangle 4"/>
          <p:cNvSpPr>
            <a:spLocks noGrp="1" noChangeArrowheads="1"/>
          </p:cNvSpPr>
          <p:nvPr>
            <p:ph type="body" idx="1"/>
          </p:nvPr>
        </p:nvSpPr>
        <p:spPr/>
        <p:txBody>
          <a:bodyPr/>
          <a:lstStyle/>
          <a:p>
            <a:r>
              <a:rPr lang="de-DE"/>
              <a:t>Aeroakustik und -dynamikwindkanal Universität Stuttgart (FKFS)</a:t>
            </a:r>
          </a:p>
        </p:txBody>
      </p:sp>
      <p:pic>
        <p:nvPicPr>
          <p:cNvPr id="727046" name="Picture 6" descr="Aeroakutischer Windkanal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350" y="2278063"/>
            <a:ext cx="6264275" cy="417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3795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3"/>
          <p:cNvSpPr>
            <a:spLocks noGrp="1"/>
          </p:cNvSpPr>
          <p:nvPr>
            <p:ph type="ftr" sz="quarter" idx="10"/>
          </p:nvPr>
        </p:nvSpPr>
        <p:spPr/>
        <p:txBody>
          <a:bodyPr/>
          <a:lstStyle/>
          <a:p>
            <a:r>
              <a:rPr lang="de-DE"/>
              <a:t>11 Aerodynamik </a:t>
            </a:r>
          </a:p>
        </p:txBody>
      </p:sp>
      <p:sp>
        <p:nvSpPr>
          <p:cNvPr id="7" name="Foliennummernplatzhalter 4"/>
          <p:cNvSpPr>
            <a:spLocks noGrp="1"/>
          </p:cNvSpPr>
          <p:nvPr>
            <p:ph type="sldNum" sz="quarter" idx="11"/>
          </p:nvPr>
        </p:nvSpPr>
        <p:spPr/>
        <p:txBody>
          <a:bodyPr/>
          <a:lstStyle/>
          <a:p>
            <a:fld id="{BAE592E8-C1ED-4212-9B31-502E6A68AC37}" type="slidenum">
              <a:rPr lang="de-DE"/>
              <a:pPr/>
              <a:t>21</a:t>
            </a:fld>
            <a:endParaRPr lang="de-DE"/>
          </a:p>
        </p:txBody>
      </p:sp>
      <p:sp>
        <p:nvSpPr>
          <p:cNvPr id="724994" name="Rectangle 2"/>
          <p:cNvSpPr>
            <a:spLocks noChangeArrowheads="1"/>
          </p:cNvSpPr>
          <p:nvPr/>
        </p:nvSpPr>
        <p:spPr bwMode="auto">
          <a:xfrm>
            <a:off x="6227763" y="6453188"/>
            <a:ext cx="2784475" cy="1825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87350" indent="-387350" algn="r" eaLnBrk="0" hangingPunct="0">
              <a:spcBef>
                <a:spcPct val="50000"/>
              </a:spcBef>
              <a:buSzPct val="80000"/>
              <a:buFont typeface="Wingdings" pitchFamily="2" charset="2"/>
              <a:buNone/>
            </a:pPr>
            <a:r>
              <a:rPr lang="de-DE" sz="1200" b="1">
                <a:sym typeface="Wingdings" pitchFamily="2" charset="2"/>
              </a:rPr>
              <a:t>Quelle: ATZ online</a:t>
            </a:r>
          </a:p>
        </p:txBody>
      </p:sp>
      <p:sp>
        <p:nvSpPr>
          <p:cNvPr id="724995" name="Rectangle 3"/>
          <p:cNvSpPr>
            <a:spLocks noGrp="1" noChangeArrowheads="1"/>
          </p:cNvSpPr>
          <p:nvPr>
            <p:ph type="title"/>
          </p:nvPr>
        </p:nvSpPr>
        <p:spPr>
          <a:xfrm>
            <a:off x="395288" y="730250"/>
            <a:ext cx="7800975" cy="1193800"/>
          </a:xfrm>
        </p:spPr>
        <p:txBody>
          <a:bodyPr/>
          <a:lstStyle/>
          <a:p>
            <a:r>
              <a:rPr lang="de-DE"/>
              <a:t>Aerodynamik</a:t>
            </a:r>
            <a:br>
              <a:rPr lang="de-DE"/>
            </a:br>
            <a:r>
              <a:rPr lang="de-DE">
                <a:solidFill>
                  <a:schemeClr val="tx2"/>
                </a:solidFill>
              </a:rPr>
              <a:t>Experimentelle Methoden</a:t>
            </a:r>
          </a:p>
        </p:txBody>
      </p:sp>
      <p:sp>
        <p:nvSpPr>
          <p:cNvPr id="724996" name="Rectangle 4"/>
          <p:cNvSpPr>
            <a:spLocks noGrp="1" noChangeArrowheads="1"/>
          </p:cNvSpPr>
          <p:nvPr>
            <p:ph type="body" idx="1"/>
          </p:nvPr>
        </p:nvSpPr>
        <p:spPr/>
        <p:txBody>
          <a:bodyPr/>
          <a:lstStyle/>
          <a:p>
            <a:r>
              <a:rPr lang="de-DE"/>
              <a:t>Grenzschichtproblematik:  in Realität ist </a:t>
            </a:r>
            <a:r>
              <a:rPr lang="el-GR"/>
              <a:t>Δ</a:t>
            </a:r>
            <a:r>
              <a:rPr lang="de-DE"/>
              <a:t>V</a:t>
            </a:r>
            <a:r>
              <a:rPr lang="de-DE" baseline="-25000"/>
              <a:t>Luft/Straße </a:t>
            </a:r>
            <a:r>
              <a:rPr lang="de-DE"/>
              <a:t>= 0</a:t>
            </a:r>
          </a:p>
          <a:p>
            <a:pPr lvl="1"/>
            <a:r>
              <a:rPr lang="de-DE"/>
              <a:t>Ohne Bandtechnik ist </a:t>
            </a:r>
            <a:r>
              <a:rPr lang="el-GR"/>
              <a:t>Δ</a:t>
            </a:r>
            <a:r>
              <a:rPr lang="de-DE"/>
              <a:t>V</a:t>
            </a:r>
            <a:r>
              <a:rPr lang="de-DE" baseline="-25000"/>
              <a:t>Luft/Straße</a:t>
            </a:r>
            <a:r>
              <a:rPr lang="de-DE"/>
              <a:t> = V</a:t>
            </a:r>
            <a:r>
              <a:rPr lang="de-DE" baseline="-25000"/>
              <a:t>Fahrzeug</a:t>
            </a:r>
            <a:r>
              <a:rPr lang="de-DE"/>
              <a:t> und verfälscht das Ergebnis</a:t>
            </a:r>
          </a:p>
          <a:p>
            <a:pPr lvl="1"/>
            <a:r>
              <a:rPr lang="de-DE"/>
              <a:t>Drehende Räder (besonders freistehend) beeinflussen ebenfalls das Ergebnis</a:t>
            </a:r>
          </a:p>
        </p:txBody>
      </p:sp>
      <p:pic>
        <p:nvPicPr>
          <p:cNvPr id="724998" name="Picture 6"/>
          <p:cNvPicPr>
            <a:picLocks noChangeAspect="1" noChangeArrowheads="1"/>
          </p:cNvPicPr>
          <p:nvPr/>
        </p:nvPicPr>
        <p:blipFill>
          <a:blip r:embed="rId3">
            <a:extLst>
              <a:ext uri="{28A0092B-C50C-407E-A947-70E740481C1C}">
                <a14:useLocalDpi xmlns:a14="http://schemas.microsoft.com/office/drawing/2010/main" val="0"/>
              </a:ext>
            </a:extLst>
          </a:blip>
          <a:srcRect l="6245" t="5774"/>
          <a:stretch>
            <a:fillRect/>
          </a:stretch>
        </p:blipFill>
        <p:spPr bwMode="auto">
          <a:xfrm>
            <a:off x="1762125" y="2867025"/>
            <a:ext cx="5689600" cy="38020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08790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3"/>
          <p:cNvSpPr>
            <a:spLocks noGrp="1"/>
          </p:cNvSpPr>
          <p:nvPr>
            <p:ph type="ftr" sz="quarter" idx="10"/>
          </p:nvPr>
        </p:nvSpPr>
        <p:spPr/>
        <p:txBody>
          <a:bodyPr/>
          <a:lstStyle/>
          <a:p>
            <a:r>
              <a:rPr lang="de-DE"/>
              <a:t>11 Aerodynamik </a:t>
            </a:r>
          </a:p>
        </p:txBody>
      </p:sp>
      <p:sp>
        <p:nvSpPr>
          <p:cNvPr id="7" name="Foliennummernplatzhalter 4"/>
          <p:cNvSpPr>
            <a:spLocks noGrp="1"/>
          </p:cNvSpPr>
          <p:nvPr>
            <p:ph type="sldNum" sz="quarter" idx="11"/>
          </p:nvPr>
        </p:nvSpPr>
        <p:spPr/>
        <p:txBody>
          <a:bodyPr/>
          <a:lstStyle/>
          <a:p>
            <a:fld id="{DA6BC146-8A6B-4E91-A0AC-1D8C65D92766}" type="slidenum">
              <a:rPr lang="de-DE"/>
              <a:pPr/>
              <a:t>22</a:t>
            </a:fld>
            <a:endParaRPr lang="de-DE"/>
          </a:p>
        </p:txBody>
      </p:sp>
      <p:sp>
        <p:nvSpPr>
          <p:cNvPr id="730114" name="Rectangle 2"/>
          <p:cNvSpPr>
            <a:spLocks noChangeArrowheads="1"/>
          </p:cNvSpPr>
          <p:nvPr/>
        </p:nvSpPr>
        <p:spPr bwMode="auto">
          <a:xfrm>
            <a:off x="6227763" y="6453188"/>
            <a:ext cx="2784475" cy="1825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87350" indent="-387350" algn="r" eaLnBrk="0" hangingPunct="0">
              <a:spcBef>
                <a:spcPct val="50000"/>
              </a:spcBef>
              <a:buSzPct val="80000"/>
              <a:buFont typeface="Wingdings" pitchFamily="2" charset="2"/>
              <a:buNone/>
            </a:pPr>
            <a:r>
              <a:rPr lang="de-DE" sz="1200" b="1">
                <a:sym typeface="Wingdings" pitchFamily="2" charset="2"/>
              </a:rPr>
              <a:t>Quelle: Mercedes-Benz</a:t>
            </a:r>
          </a:p>
        </p:txBody>
      </p:sp>
      <p:sp>
        <p:nvSpPr>
          <p:cNvPr id="730115" name="Rectangle 3"/>
          <p:cNvSpPr>
            <a:spLocks noGrp="1" noChangeArrowheads="1"/>
          </p:cNvSpPr>
          <p:nvPr>
            <p:ph type="title"/>
          </p:nvPr>
        </p:nvSpPr>
        <p:spPr>
          <a:xfrm>
            <a:off x="395288" y="730250"/>
            <a:ext cx="7800975" cy="1193800"/>
          </a:xfrm>
        </p:spPr>
        <p:txBody>
          <a:bodyPr/>
          <a:lstStyle/>
          <a:p>
            <a:r>
              <a:rPr lang="de-DE"/>
              <a:t>Aerodynamik</a:t>
            </a:r>
            <a:br>
              <a:rPr lang="de-DE"/>
            </a:br>
            <a:r>
              <a:rPr lang="de-DE">
                <a:solidFill>
                  <a:schemeClr val="tx2"/>
                </a:solidFill>
              </a:rPr>
              <a:t>Experimentelle Methoden</a:t>
            </a:r>
          </a:p>
        </p:txBody>
      </p:sp>
      <p:sp>
        <p:nvSpPr>
          <p:cNvPr id="730116" name="Rectangle 4"/>
          <p:cNvSpPr>
            <a:spLocks noGrp="1" noChangeArrowheads="1"/>
          </p:cNvSpPr>
          <p:nvPr>
            <p:ph type="body" idx="1"/>
          </p:nvPr>
        </p:nvSpPr>
        <p:spPr/>
        <p:txBody>
          <a:bodyPr/>
          <a:lstStyle/>
          <a:p>
            <a:r>
              <a:rPr lang="de-DE"/>
              <a:t>Aero-Akustikwindkanal Sindelfingen</a:t>
            </a:r>
          </a:p>
        </p:txBody>
      </p:sp>
      <p:pic>
        <p:nvPicPr>
          <p:cNvPr id="730119" name="Picture 7"/>
          <p:cNvPicPr>
            <a:picLocks noChangeAspect="1" noChangeArrowheads="1"/>
          </p:cNvPicPr>
          <p:nvPr/>
        </p:nvPicPr>
        <p:blipFill>
          <a:blip r:embed="rId3">
            <a:extLst>
              <a:ext uri="{28A0092B-C50C-407E-A947-70E740481C1C}">
                <a14:useLocalDpi xmlns:a14="http://schemas.microsoft.com/office/drawing/2010/main" val="0"/>
              </a:ext>
            </a:extLst>
          </a:blip>
          <a:srcRect t="4463"/>
          <a:stretch>
            <a:fillRect/>
          </a:stretch>
        </p:blipFill>
        <p:spPr bwMode="auto">
          <a:xfrm>
            <a:off x="395288" y="2306638"/>
            <a:ext cx="7945437" cy="417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06265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ußzeilenplatzhalter 3"/>
          <p:cNvSpPr>
            <a:spLocks noGrp="1"/>
          </p:cNvSpPr>
          <p:nvPr>
            <p:ph type="ftr" sz="quarter" idx="10"/>
          </p:nvPr>
        </p:nvSpPr>
        <p:spPr/>
        <p:txBody>
          <a:bodyPr/>
          <a:lstStyle/>
          <a:p>
            <a:r>
              <a:rPr lang="de-DE"/>
              <a:t>11 Aerodynamik </a:t>
            </a:r>
          </a:p>
        </p:txBody>
      </p:sp>
      <p:sp>
        <p:nvSpPr>
          <p:cNvPr id="19" name="Foliennummernplatzhalter 4"/>
          <p:cNvSpPr>
            <a:spLocks noGrp="1"/>
          </p:cNvSpPr>
          <p:nvPr>
            <p:ph type="sldNum" sz="quarter" idx="11"/>
          </p:nvPr>
        </p:nvSpPr>
        <p:spPr/>
        <p:txBody>
          <a:bodyPr/>
          <a:lstStyle/>
          <a:p>
            <a:fld id="{B9253C1F-24C2-4DC6-83AD-A8F0A024E58E}" type="slidenum">
              <a:rPr lang="de-DE"/>
              <a:pPr/>
              <a:t>23</a:t>
            </a:fld>
            <a:endParaRPr lang="de-DE"/>
          </a:p>
        </p:txBody>
      </p:sp>
      <p:sp>
        <p:nvSpPr>
          <p:cNvPr id="732163" name="Rectangle 3"/>
          <p:cNvSpPr>
            <a:spLocks noGrp="1" noChangeArrowheads="1"/>
          </p:cNvSpPr>
          <p:nvPr>
            <p:ph type="title"/>
          </p:nvPr>
        </p:nvSpPr>
        <p:spPr>
          <a:xfrm>
            <a:off x="395288" y="730250"/>
            <a:ext cx="7800975" cy="1193800"/>
          </a:xfrm>
        </p:spPr>
        <p:txBody>
          <a:bodyPr/>
          <a:lstStyle/>
          <a:p>
            <a:r>
              <a:rPr lang="de-DE"/>
              <a:t>Aerodynamik</a:t>
            </a:r>
            <a:br>
              <a:rPr lang="de-DE"/>
            </a:br>
            <a:r>
              <a:rPr lang="de-DE">
                <a:solidFill>
                  <a:schemeClr val="tx2"/>
                </a:solidFill>
              </a:rPr>
              <a:t>Aero-Akustikwindkanal Sindelfingen</a:t>
            </a:r>
          </a:p>
        </p:txBody>
      </p:sp>
      <p:sp>
        <p:nvSpPr>
          <p:cNvPr id="732164" name="Rectangle 4"/>
          <p:cNvSpPr>
            <a:spLocks noGrp="1" noChangeArrowheads="1"/>
          </p:cNvSpPr>
          <p:nvPr>
            <p:ph type="body" idx="1"/>
          </p:nvPr>
        </p:nvSpPr>
        <p:spPr/>
        <p:txBody>
          <a:bodyPr/>
          <a:lstStyle/>
          <a:p>
            <a:r>
              <a:rPr lang="de-DE"/>
              <a:t>Übersicht</a:t>
            </a:r>
          </a:p>
        </p:txBody>
      </p:sp>
      <p:pic>
        <p:nvPicPr>
          <p:cNvPr id="732166" name="Picture 6"/>
          <p:cNvPicPr>
            <a:picLocks noChangeAspect="1" noChangeArrowheads="1"/>
          </p:cNvPicPr>
          <p:nvPr/>
        </p:nvPicPr>
        <p:blipFill>
          <a:blip r:embed="rId3">
            <a:extLst>
              <a:ext uri="{28A0092B-C50C-407E-A947-70E740481C1C}">
                <a14:useLocalDpi xmlns:a14="http://schemas.microsoft.com/office/drawing/2010/main" val="0"/>
              </a:ext>
            </a:extLst>
          </a:blip>
          <a:srcRect t="1802"/>
          <a:stretch>
            <a:fillRect/>
          </a:stretch>
        </p:blipFill>
        <p:spPr bwMode="auto">
          <a:xfrm>
            <a:off x="250825" y="2303463"/>
            <a:ext cx="7634288" cy="43195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2162" name="Rectangle 2"/>
          <p:cNvSpPr>
            <a:spLocks noChangeArrowheads="1"/>
          </p:cNvSpPr>
          <p:nvPr/>
        </p:nvSpPr>
        <p:spPr bwMode="auto">
          <a:xfrm>
            <a:off x="6227763" y="6453188"/>
            <a:ext cx="2784475" cy="1825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87350" indent="-387350" algn="r" eaLnBrk="0" hangingPunct="0">
              <a:spcBef>
                <a:spcPct val="50000"/>
              </a:spcBef>
              <a:buSzPct val="80000"/>
              <a:buFont typeface="Wingdings" pitchFamily="2" charset="2"/>
              <a:buNone/>
            </a:pPr>
            <a:r>
              <a:rPr lang="de-DE" sz="1200" b="1">
                <a:sym typeface="Wingdings" pitchFamily="2" charset="2"/>
              </a:rPr>
              <a:t>Quelle: Mercedes-Benz</a:t>
            </a:r>
          </a:p>
        </p:txBody>
      </p:sp>
      <p:sp>
        <p:nvSpPr>
          <p:cNvPr id="732167" name="Rectangle 7"/>
          <p:cNvSpPr>
            <a:spLocks noChangeArrowheads="1"/>
          </p:cNvSpPr>
          <p:nvPr/>
        </p:nvSpPr>
        <p:spPr bwMode="auto">
          <a:xfrm>
            <a:off x="395288" y="2565400"/>
            <a:ext cx="863600" cy="5032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sp>
        <p:nvSpPr>
          <p:cNvPr id="732168" name="Rectangle 8"/>
          <p:cNvSpPr>
            <a:spLocks noChangeArrowheads="1"/>
          </p:cNvSpPr>
          <p:nvPr/>
        </p:nvSpPr>
        <p:spPr bwMode="auto">
          <a:xfrm>
            <a:off x="684213" y="4941888"/>
            <a:ext cx="863600" cy="7191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sp>
        <p:nvSpPr>
          <p:cNvPr id="732169" name="Rectangle 9"/>
          <p:cNvSpPr>
            <a:spLocks noChangeArrowheads="1"/>
          </p:cNvSpPr>
          <p:nvPr/>
        </p:nvSpPr>
        <p:spPr bwMode="auto">
          <a:xfrm>
            <a:off x="2736850" y="5586413"/>
            <a:ext cx="863600" cy="7191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sp>
        <p:nvSpPr>
          <p:cNvPr id="732170" name="Rectangle 10"/>
          <p:cNvSpPr>
            <a:spLocks noChangeArrowheads="1"/>
          </p:cNvSpPr>
          <p:nvPr/>
        </p:nvSpPr>
        <p:spPr bwMode="auto">
          <a:xfrm>
            <a:off x="7200900" y="3875088"/>
            <a:ext cx="684213" cy="5619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sp>
        <p:nvSpPr>
          <p:cNvPr id="732171" name="Rectangle 11"/>
          <p:cNvSpPr>
            <a:spLocks noChangeArrowheads="1"/>
          </p:cNvSpPr>
          <p:nvPr/>
        </p:nvSpPr>
        <p:spPr bwMode="auto">
          <a:xfrm>
            <a:off x="6421438" y="2727325"/>
            <a:ext cx="684212" cy="5619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sp>
        <p:nvSpPr>
          <p:cNvPr id="732172" name="Rectangle 12"/>
          <p:cNvSpPr>
            <a:spLocks noChangeArrowheads="1"/>
          </p:cNvSpPr>
          <p:nvPr/>
        </p:nvSpPr>
        <p:spPr bwMode="auto">
          <a:xfrm>
            <a:off x="6716713" y="3500438"/>
            <a:ext cx="684212" cy="4397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sp>
        <p:nvSpPr>
          <p:cNvPr id="732173" name="Rectangle 13"/>
          <p:cNvSpPr>
            <a:spLocks noChangeArrowheads="1"/>
          </p:cNvSpPr>
          <p:nvPr/>
        </p:nvSpPr>
        <p:spPr bwMode="auto">
          <a:xfrm>
            <a:off x="7110413" y="3103563"/>
            <a:ext cx="684212" cy="5619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sp>
        <p:nvSpPr>
          <p:cNvPr id="732174" name="Rectangle 14"/>
          <p:cNvSpPr>
            <a:spLocks noChangeArrowheads="1"/>
          </p:cNvSpPr>
          <p:nvPr/>
        </p:nvSpPr>
        <p:spPr bwMode="auto">
          <a:xfrm>
            <a:off x="4716463" y="2451100"/>
            <a:ext cx="1511300" cy="4397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sp>
        <p:nvSpPr>
          <p:cNvPr id="732175" name="Rectangle 15"/>
          <p:cNvSpPr>
            <a:spLocks noChangeArrowheads="1"/>
          </p:cNvSpPr>
          <p:nvPr/>
        </p:nvSpPr>
        <p:spPr bwMode="auto">
          <a:xfrm>
            <a:off x="3151188" y="2906713"/>
            <a:ext cx="206375" cy="1793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sp>
        <p:nvSpPr>
          <p:cNvPr id="732176" name="Rectangle 16"/>
          <p:cNvSpPr>
            <a:spLocks noChangeArrowheads="1"/>
          </p:cNvSpPr>
          <p:nvPr/>
        </p:nvSpPr>
        <p:spPr bwMode="auto">
          <a:xfrm>
            <a:off x="6240463" y="4730750"/>
            <a:ext cx="207962" cy="1793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sp>
        <p:nvSpPr>
          <p:cNvPr id="732177" name="Rectangle 17"/>
          <p:cNvSpPr>
            <a:spLocks noChangeArrowheads="1"/>
          </p:cNvSpPr>
          <p:nvPr/>
        </p:nvSpPr>
        <p:spPr bwMode="auto">
          <a:xfrm>
            <a:off x="5494338" y="5507038"/>
            <a:ext cx="330200" cy="1254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sp>
        <p:nvSpPr>
          <p:cNvPr id="732178" name="Rectangle 18"/>
          <p:cNvSpPr>
            <a:spLocks noChangeArrowheads="1"/>
          </p:cNvSpPr>
          <p:nvPr/>
        </p:nvSpPr>
        <p:spPr bwMode="auto">
          <a:xfrm>
            <a:off x="1851025" y="3646488"/>
            <a:ext cx="309563" cy="1158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spTree>
    <p:extLst>
      <p:ext uri="{BB962C8B-B14F-4D97-AF65-F5344CB8AC3E}">
        <p14:creationId xmlns:p14="http://schemas.microsoft.com/office/powerpoint/2010/main" val="1168661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ußzeilenplatzhalter 3"/>
          <p:cNvSpPr>
            <a:spLocks noGrp="1"/>
          </p:cNvSpPr>
          <p:nvPr>
            <p:ph type="ftr" sz="quarter" idx="10"/>
          </p:nvPr>
        </p:nvSpPr>
        <p:spPr/>
        <p:txBody>
          <a:bodyPr/>
          <a:lstStyle/>
          <a:p>
            <a:r>
              <a:rPr lang="de-DE"/>
              <a:t>11 Aerodynamik </a:t>
            </a:r>
          </a:p>
        </p:txBody>
      </p:sp>
      <p:sp>
        <p:nvSpPr>
          <p:cNvPr id="20" name="Foliennummernplatzhalter 4"/>
          <p:cNvSpPr>
            <a:spLocks noGrp="1"/>
          </p:cNvSpPr>
          <p:nvPr>
            <p:ph type="sldNum" sz="quarter" idx="11"/>
          </p:nvPr>
        </p:nvSpPr>
        <p:spPr/>
        <p:txBody>
          <a:bodyPr/>
          <a:lstStyle/>
          <a:p>
            <a:fld id="{7D14A0A1-1F08-4665-9F41-A3570238A03A}" type="slidenum">
              <a:rPr lang="de-DE"/>
              <a:pPr/>
              <a:t>24</a:t>
            </a:fld>
            <a:endParaRPr lang="de-DE"/>
          </a:p>
        </p:txBody>
      </p:sp>
      <p:sp>
        <p:nvSpPr>
          <p:cNvPr id="734210" name="Rectangle 2"/>
          <p:cNvSpPr>
            <a:spLocks noGrp="1" noChangeArrowheads="1"/>
          </p:cNvSpPr>
          <p:nvPr>
            <p:ph type="title"/>
          </p:nvPr>
        </p:nvSpPr>
        <p:spPr>
          <a:xfrm>
            <a:off x="395288" y="730250"/>
            <a:ext cx="7800975" cy="1193800"/>
          </a:xfrm>
        </p:spPr>
        <p:txBody>
          <a:bodyPr/>
          <a:lstStyle/>
          <a:p>
            <a:r>
              <a:rPr lang="de-DE"/>
              <a:t>Aerodynamik</a:t>
            </a:r>
            <a:br>
              <a:rPr lang="de-DE"/>
            </a:br>
            <a:r>
              <a:rPr lang="de-DE">
                <a:solidFill>
                  <a:schemeClr val="tx2"/>
                </a:solidFill>
              </a:rPr>
              <a:t>Aero-Akustikwindkanal Sindelfingen – Gebläseleistungsdaten</a:t>
            </a:r>
          </a:p>
        </p:txBody>
      </p:sp>
      <p:sp>
        <p:nvSpPr>
          <p:cNvPr id="734211" name="Rectangle 3"/>
          <p:cNvSpPr>
            <a:spLocks noGrp="1" noChangeArrowheads="1"/>
          </p:cNvSpPr>
          <p:nvPr>
            <p:ph type="body" idx="1"/>
          </p:nvPr>
        </p:nvSpPr>
        <p:spPr/>
        <p:txBody>
          <a:bodyPr/>
          <a:lstStyle/>
          <a:p>
            <a:pPr>
              <a:buFont typeface="Wingdings" pitchFamily="2" charset="2"/>
              <a:buNone/>
            </a:pPr>
            <a:r>
              <a:rPr lang="de-DE" dirty="0"/>
              <a:t>Grunddaten</a:t>
            </a:r>
          </a:p>
          <a:p>
            <a:r>
              <a:rPr lang="de-DE" dirty="0"/>
              <a:t>9 m Durchmesser</a:t>
            </a:r>
          </a:p>
          <a:p>
            <a:r>
              <a:rPr lang="de-DE" dirty="0"/>
              <a:t>18 Laufschaufeln/ 23 Leitschaufeln</a:t>
            </a:r>
          </a:p>
          <a:p>
            <a:r>
              <a:rPr lang="de-DE" dirty="0"/>
              <a:t>Max. Drehmoment 202150 </a:t>
            </a:r>
            <a:r>
              <a:rPr lang="de-DE" dirty="0" err="1"/>
              <a:t>Nm</a:t>
            </a:r>
            <a:endParaRPr lang="de-DE" dirty="0"/>
          </a:p>
          <a:p>
            <a:pPr>
              <a:buFont typeface="Wingdings" pitchFamily="2" charset="2"/>
              <a:buNone/>
            </a:pPr>
            <a:endParaRPr lang="de-DE" dirty="0"/>
          </a:p>
          <a:p>
            <a:pPr>
              <a:buFont typeface="Wingdings" pitchFamily="2" charset="2"/>
              <a:buNone/>
            </a:pPr>
            <a:r>
              <a:rPr lang="de-DE" dirty="0"/>
              <a:t>Daten @ 250 km/h</a:t>
            </a:r>
          </a:p>
          <a:p>
            <a:r>
              <a:rPr lang="de-DE" dirty="0"/>
              <a:t>Drehzahl 238 U/min</a:t>
            </a:r>
          </a:p>
          <a:p>
            <a:r>
              <a:rPr lang="de-DE" dirty="0"/>
              <a:t>Wellenleistung </a:t>
            </a:r>
            <a:r>
              <a:rPr lang="de-DE" dirty="0" smtClean="0"/>
              <a:t>ca. 5 MW</a:t>
            </a:r>
          </a:p>
          <a:p>
            <a:pPr lvl="1"/>
            <a:r>
              <a:rPr lang="de-DE" dirty="0" smtClean="0"/>
              <a:t>Ca. 10% eines AKWs!</a:t>
            </a:r>
          </a:p>
          <a:p>
            <a:pPr lvl="1"/>
            <a:r>
              <a:rPr lang="de-DE" dirty="0" smtClean="0"/>
              <a:t>Allein im Großraum Stuttgart 3 große </a:t>
            </a:r>
            <a:br>
              <a:rPr lang="de-DE" dirty="0" smtClean="0"/>
            </a:br>
            <a:r>
              <a:rPr lang="de-DE" dirty="0" smtClean="0"/>
              <a:t>Windkanäle und mehrere Klimakanäle</a:t>
            </a:r>
            <a:endParaRPr lang="de-DE" dirty="0"/>
          </a:p>
          <a:p>
            <a:r>
              <a:rPr lang="de-DE" dirty="0"/>
              <a:t>Axialschub 139700 N</a:t>
            </a:r>
          </a:p>
          <a:p>
            <a:r>
              <a:rPr lang="de-DE" dirty="0"/>
              <a:t>Volumenstrom 2000 m³/s</a:t>
            </a:r>
          </a:p>
          <a:p>
            <a:pPr lvl="1"/>
            <a:r>
              <a:rPr lang="de-DE" dirty="0"/>
              <a:t>(</a:t>
            </a:r>
            <a:r>
              <a:rPr lang="de-DE" dirty="0" smtClean="0"/>
              <a:t>entspricht </a:t>
            </a:r>
            <a:r>
              <a:rPr lang="de-DE" dirty="0"/>
              <a:t>3 Einfamilienhäuser/s)</a:t>
            </a:r>
          </a:p>
        </p:txBody>
      </p:sp>
      <p:sp>
        <p:nvSpPr>
          <p:cNvPr id="734227" name="Rectangle 19"/>
          <p:cNvSpPr>
            <a:spLocks noChangeArrowheads="1"/>
          </p:cNvSpPr>
          <p:nvPr/>
        </p:nvSpPr>
        <p:spPr bwMode="auto">
          <a:xfrm>
            <a:off x="6227763" y="6453188"/>
            <a:ext cx="2784475" cy="1825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87350" indent="-387350" algn="r" eaLnBrk="0" hangingPunct="0">
              <a:spcBef>
                <a:spcPct val="50000"/>
              </a:spcBef>
              <a:buSzPct val="80000"/>
              <a:buFont typeface="Wingdings" pitchFamily="2" charset="2"/>
              <a:buNone/>
            </a:pPr>
            <a:r>
              <a:rPr lang="de-DE" sz="1200" b="1">
                <a:sym typeface="Wingdings" pitchFamily="2" charset="2"/>
              </a:rPr>
              <a:t>Quelle: Mercedes-Benz</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557338"/>
            <a:ext cx="3553310"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89398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0"/>
          </p:nvPr>
        </p:nvSpPr>
        <p:spPr/>
        <p:txBody>
          <a:bodyPr/>
          <a:lstStyle/>
          <a:p>
            <a:r>
              <a:rPr lang="de-DE"/>
              <a:t>11 Aerodynamik </a:t>
            </a:r>
          </a:p>
        </p:txBody>
      </p:sp>
      <p:sp>
        <p:nvSpPr>
          <p:cNvPr id="6" name="Foliennummernplatzhalter 5"/>
          <p:cNvSpPr>
            <a:spLocks noGrp="1"/>
          </p:cNvSpPr>
          <p:nvPr>
            <p:ph type="sldNum" sz="quarter" idx="11"/>
          </p:nvPr>
        </p:nvSpPr>
        <p:spPr/>
        <p:txBody>
          <a:bodyPr/>
          <a:lstStyle/>
          <a:p>
            <a:fld id="{FCFFABC8-7908-4A02-B3C4-00978779B4DB}" type="slidenum">
              <a:rPr lang="de-DE"/>
              <a:pPr/>
              <a:t>25</a:t>
            </a:fld>
            <a:endParaRPr lang="de-DE"/>
          </a:p>
        </p:txBody>
      </p:sp>
      <p:sp>
        <p:nvSpPr>
          <p:cNvPr id="709634" name="Text Box 2"/>
          <p:cNvSpPr txBox="1">
            <a:spLocks noChangeArrowheads="1"/>
          </p:cNvSpPr>
          <p:nvPr/>
        </p:nvSpPr>
        <p:spPr bwMode="auto">
          <a:xfrm>
            <a:off x="527050" y="1776413"/>
            <a:ext cx="8335963"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71463" indent="-271463">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0" hangingPunct="0"/>
            <a:endParaRPr lang="de-DE" sz="2400" b="1">
              <a:latin typeface="CorpoS" pitchFamily="2" charset="0"/>
            </a:endParaRPr>
          </a:p>
          <a:p>
            <a:pPr eaLnBrk="0" hangingPunct="0">
              <a:buFontTx/>
              <a:buChar char="•"/>
            </a:pPr>
            <a:r>
              <a:rPr lang="de-DE" sz="2400">
                <a:latin typeface="CorpoS" pitchFamily="2" charset="0"/>
              </a:rPr>
              <a:t>Bei numerischen Verfahren (CFD) werden die Euler-, Navier-Stokes- oder Reynoldsgleichungen näherungsweise für die Um- und Durchströmung gelöst. Die eingesetzten Verfahren sind Finite-Volumen-Methoden und Finite-Element-Methoden (FEM).</a:t>
            </a:r>
          </a:p>
          <a:p>
            <a:pPr eaLnBrk="0" hangingPunct="0">
              <a:buFontTx/>
              <a:buChar char="•"/>
            </a:pPr>
            <a:r>
              <a:rPr lang="de-DE" sz="2400">
                <a:latin typeface="CorpoS" pitchFamily="2" charset="0"/>
              </a:rPr>
              <a:t>Die Berechnung der Um- und Durchströmung des Gesamtfahrzeuges ist häufig noch zu aufwendig. Daher werden oft nur Teiloptimierungen z.B. des Vorderwagens oder einzelner Komponenten durchgeführt.</a:t>
            </a:r>
          </a:p>
        </p:txBody>
      </p:sp>
      <p:sp>
        <p:nvSpPr>
          <p:cNvPr id="709635" name="Rectangle 3"/>
          <p:cNvSpPr>
            <a:spLocks noChangeArrowheads="1"/>
          </p:cNvSpPr>
          <p:nvPr/>
        </p:nvSpPr>
        <p:spPr bwMode="auto">
          <a:xfrm>
            <a:off x="6108700" y="6445250"/>
            <a:ext cx="2784475" cy="152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87350" indent="-387350" algn="r" eaLnBrk="0" hangingPunct="0">
              <a:spcBef>
                <a:spcPct val="50000"/>
              </a:spcBef>
              <a:buSzPct val="80000"/>
              <a:buFont typeface="Wingdings" pitchFamily="2" charset="2"/>
              <a:buNone/>
            </a:pPr>
            <a:r>
              <a:rPr lang="de-DE" sz="1200" b="1">
                <a:sym typeface="Wingdings" pitchFamily="2" charset="2"/>
              </a:rPr>
              <a:t>Quelle: Wallentowitz / RHTW Aachen</a:t>
            </a:r>
          </a:p>
        </p:txBody>
      </p:sp>
      <p:sp>
        <p:nvSpPr>
          <p:cNvPr id="709636" name="Rectangle 4"/>
          <p:cNvSpPr>
            <a:spLocks noGrp="1" noChangeArrowheads="1"/>
          </p:cNvSpPr>
          <p:nvPr>
            <p:ph type="title"/>
          </p:nvPr>
        </p:nvSpPr>
        <p:spPr>
          <a:xfrm>
            <a:off x="395288" y="730250"/>
            <a:ext cx="7800975" cy="1193800"/>
          </a:xfrm>
        </p:spPr>
        <p:txBody>
          <a:bodyPr/>
          <a:lstStyle/>
          <a:p>
            <a:r>
              <a:rPr lang="de-DE"/>
              <a:t>Aerodynamik</a:t>
            </a:r>
            <a:br>
              <a:rPr lang="de-DE"/>
            </a:br>
            <a:r>
              <a:rPr lang="de-DE">
                <a:solidFill>
                  <a:schemeClr val="tx2"/>
                </a:solidFill>
              </a:rPr>
              <a:t>Numerische Methoden</a:t>
            </a:r>
          </a:p>
        </p:txBody>
      </p:sp>
    </p:spTree>
    <p:extLst>
      <p:ext uri="{BB962C8B-B14F-4D97-AF65-F5344CB8AC3E}">
        <p14:creationId xmlns:p14="http://schemas.microsoft.com/office/powerpoint/2010/main" val="7277616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Rectangle 2"/>
          <p:cNvSpPr>
            <a:spLocks noGrp="1" noChangeArrowheads="1"/>
          </p:cNvSpPr>
          <p:nvPr>
            <p:ph type="ctrTitle"/>
          </p:nvPr>
        </p:nvSpPr>
        <p:spPr>
          <a:xfrm>
            <a:off x="396875" y="3500438"/>
            <a:ext cx="8351838" cy="762000"/>
          </a:xfrm>
        </p:spPr>
        <p:txBody>
          <a:bodyPr/>
          <a:lstStyle/>
          <a:p>
            <a:r>
              <a:rPr lang="de-DE"/>
              <a:t>Karosserietechnik</a:t>
            </a:r>
            <a:br>
              <a:rPr lang="de-DE"/>
            </a:br>
            <a:r>
              <a:rPr lang="de-DE"/>
              <a:t>11 Aerodynamik</a:t>
            </a:r>
          </a:p>
        </p:txBody>
      </p:sp>
      <p:sp>
        <p:nvSpPr>
          <p:cNvPr id="729091" name="Rectangle 3"/>
          <p:cNvSpPr>
            <a:spLocks noGrp="1" noChangeArrowheads="1"/>
          </p:cNvSpPr>
          <p:nvPr>
            <p:ph type="subTitle" idx="1"/>
          </p:nvPr>
        </p:nvSpPr>
        <p:spPr/>
        <p:txBody>
          <a:bodyPr/>
          <a:lstStyle/>
          <a:p>
            <a:endParaRPr lang="de-DE"/>
          </a:p>
          <a:p>
            <a:endParaRPr lang="de-DE"/>
          </a:p>
          <a:p>
            <a:r>
              <a:rPr lang="de-DE"/>
              <a:t>Back Up</a:t>
            </a:r>
          </a:p>
        </p:txBody>
      </p:sp>
    </p:spTree>
    <p:extLst>
      <p:ext uri="{BB962C8B-B14F-4D97-AF65-F5344CB8AC3E}">
        <p14:creationId xmlns:p14="http://schemas.microsoft.com/office/powerpoint/2010/main" val="4184527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691741"/>
            <a:ext cx="6330205" cy="3909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ußzeilenplatzhalter 3"/>
          <p:cNvSpPr>
            <a:spLocks noGrp="1"/>
          </p:cNvSpPr>
          <p:nvPr>
            <p:ph type="ftr" sz="quarter" idx="10"/>
          </p:nvPr>
        </p:nvSpPr>
        <p:spPr/>
        <p:txBody>
          <a:bodyPr/>
          <a:lstStyle/>
          <a:p>
            <a:r>
              <a:rPr lang="de-DE"/>
              <a:t>11 Aerodynamik </a:t>
            </a:r>
          </a:p>
        </p:txBody>
      </p:sp>
      <p:sp>
        <p:nvSpPr>
          <p:cNvPr id="8" name="Foliennummernplatzhalter 4"/>
          <p:cNvSpPr>
            <a:spLocks noGrp="1"/>
          </p:cNvSpPr>
          <p:nvPr>
            <p:ph type="sldNum" sz="quarter" idx="11"/>
          </p:nvPr>
        </p:nvSpPr>
        <p:spPr/>
        <p:txBody>
          <a:bodyPr/>
          <a:lstStyle/>
          <a:p>
            <a:fld id="{C293C18D-5E78-41A8-9994-9CD367C07C46}" type="slidenum">
              <a:rPr lang="de-DE"/>
              <a:pPr/>
              <a:t>3</a:t>
            </a:fld>
            <a:endParaRPr lang="de-DE"/>
          </a:p>
        </p:txBody>
      </p:sp>
      <p:sp>
        <p:nvSpPr>
          <p:cNvPr id="697350" name="Rectangle 6"/>
          <p:cNvSpPr>
            <a:spLocks noGrp="1" noChangeArrowheads="1"/>
          </p:cNvSpPr>
          <p:nvPr>
            <p:ph type="title"/>
          </p:nvPr>
        </p:nvSpPr>
        <p:spPr>
          <a:xfrm>
            <a:off x="395288" y="730250"/>
            <a:ext cx="7800975" cy="1193800"/>
          </a:xfrm>
        </p:spPr>
        <p:txBody>
          <a:bodyPr/>
          <a:lstStyle/>
          <a:p>
            <a:r>
              <a:rPr lang="de-DE" dirty="0"/>
              <a:t>Aerodynamik</a:t>
            </a:r>
            <a:br>
              <a:rPr lang="de-DE" dirty="0"/>
            </a:br>
            <a:r>
              <a:rPr lang="de-DE" dirty="0">
                <a:solidFill>
                  <a:schemeClr val="tx2"/>
                </a:solidFill>
              </a:rPr>
              <a:t>Einfluss der Aerodynamik auf den </a:t>
            </a:r>
            <a:r>
              <a:rPr lang="de-DE" dirty="0" smtClean="0">
                <a:solidFill>
                  <a:schemeClr val="tx2"/>
                </a:solidFill>
              </a:rPr>
              <a:t>Verbrauch</a:t>
            </a:r>
            <a:endParaRPr lang="de-DE" dirty="0">
              <a:solidFill>
                <a:schemeClr val="tx2"/>
              </a:solidFill>
            </a:endParaRPr>
          </a:p>
        </p:txBody>
      </p:sp>
      <p:sp>
        <p:nvSpPr>
          <p:cNvPr id="697351" name="Rectangle 7"/>
          <p:cNvSpPr>
            <a:spLocks noGrp="1" noChangeArrowheads="1"/>
          </p:cNvSpPr>
          <p:nvPr>
            <p:ph type="body" idx="1"/>
          </p:nvPr>
        </p:nvSpPr>
        <p:spPr/>
        <p:txBody>
          <a:bodyPr/>
          <a:lstStyle/>
          <a:p>
            <a:r>
              <a:rPr lang="de-DE" dirty="0" smtClean="0"/>
              <a:t>Luftwiderstand hat </a:t>
            </a:r>
            <a:r>
              <a:rPr lang="de-DE" dirty="0"/>
              <a:t>erheblichen Einfluss auf den </a:t>
            </a:r>
            <a:r>
              <a:rPr lang="de-DE" dirty="0" smtClean="0"/>
              <a:t>Kraftstoffverbrauch:</a:t>
            </a:r>
          </a:p>
          <a:p>
            <a:pPr lvl="1"/>
            <a:r>
              <a:rPr lang="de-DE" dirty="0" smtClean="0"/>
              <a:t>Ab ca. </a:t>
            </a:r>
            <a:r>
              <a:rPr lang="de-DE" dirty="0"/>
              <a:t>60 km/h ist er größer als die Summe aller </a:t>
            </a:r>
            <a:r>
              <a:rPr lang="de-DE" dirty="0" smtClean="0"/>
              <a:t>anderen Fahrwiderstände!</a:t>
            </a:r>
          </a:p>
          <a:p>
            <a:pPr lvl="1"/>
            <a:r>
              <a:rPr lang="de-DE" dirty="0" smtClean="0"/>
              <a:t>Ab ca. 120 km/h ist er bereits viermal so groß wie der Rollwiderstand</a:t>
            </a:r>
          </a:p>
        </p:txBody>
      </p:sp>
      <p:sp>
        <p:nvSpPr>
          <p:cNvPr id="9" name="Rectangle 3"/>
          <p:cNvSpPr>
            <a:spLocks noChangeArrowheads="1"/>
          </p:cNvSpPr>
          <p:nvPr/>
        </p:nvSpPr>
        <p:spPr bwMode="auto">
          <a:xfrm>
            <a:off x="6108700" y="6445250"/>
            <a:ext cx="2784475" cy="1846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87350" indent="-387350" algn="r" eaLnBrk="0" hangingPunct="0">
              <a:spcBef>
                <a:spcPct val="50000"/>
              </a:spcBef>
              <a:buSzPct val="80000"/>
              <a:buFont typeface="Wingdings" pitchFamily="2" charset="2"/>
              <a:buNone/>
            </a:pPr>
            <a:r>
              <a:rPr lang="de-DE" sz="1200" b="1" dirty="0">
                <a:sym typeface="Wingdings" pitchFamily="2" charset="2"/>
              </a:rPr>
              <a:t>Quelle: </a:t>
            </a:r>
            <a:r>
              <a:rPr lang="de-DE" sz="1200" b="1" dirty="0" smtClean="0">
                <a:sym typeface="Wingdings" pitchFamily="2" charset="2"/>
              </a:rPr>
              <a:t>Mercedes-Benz</a:t>
            </a:r>
            <a:endParaRPr lang="de-DE" sz="1200" b="1" dirty="0">
              <a:sym typeface="Wingdings" pitchFamily="2" charset="2"/>
            </a:endParaRPr>
          </a:p>
        </p:txBody>
      </p:sp>
    </p:spTree>
    <p:extLst>
      <p:ext uri="{BB962C8B-B14F-4D97-AF65-F5344CB8AC3E}">
        <p14:creationId xmlns:p14="http://schemas.microsoft.com/office/powerpoint/2010/main" val="3917575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3"/>
          <p:cNvSpPr>
            <a:spLocks noGrp="1"/>
          </p:cNvSpPr>
          <p:nvPr>
            <p:ph type="ftr" sz="quarter" idx="10"/>
          </p:nvPr>
        </p:nvSpPr>
        <p:spPr/>
        <p:txBody>
          <a:bodyPr/>
          <a:lstStyle/>
          <a:p>
            <a:r>
              <a:rPr lang="de-DE"/>
              <a:t>11 Aerodynamik </a:t>
            </a:r>
          </a:p>
        </p:txBody>
      </p:sp>
      <p:sp>
        <p:nvSpPr>
          <p:cNvPr id="8" name="Foliennummernplatzhalter 4"/>
          <p:cNvSpPr>
            <a:spLocks noGrp="1"/>
          </p:cNvSpPr>
          <p:nvPr>
            <p:ph type="sldNum" sz="quarter" idx="11"/>
          </p:nvPr>
        </p:nvSpPr>
        <p:spPr/>
        <p:txBody>
          <a:bodyPr/>
          <a:lstStyle/>
          <a:p>
            <a:fld id="{C293C18D-5E78-41A8-9994-9CD367C07C46}" type="slidenum">
              <a:rPr lang="de-DE"/>
              <a:pPr/>
              <a:t>4</a:t>
            </a:fld>
            <a:endParaRPr lang="de-DE"/>
          </a:p>
        </p:txBody>
      </p:sp>
      <p:sp>
        <p:nvSpPr>
          <p:cNvPr id="697350" name="Rectangle 6"/>
          <p:cNvSpPr>
            <a:spLocks noGrp="1" noChangeArrowheads="1"/>
          </p:cNvSpPr>
          <p:nvPr>
            <p:ph type="title"/>
          </p:nvPr>
        </p:nvSpPr>
        <p:spPr>
          <a:xfrm>
            <a:off x="395288" y="730250"/>
            <a:ext cx="7800975" cy="1193800"/>
          </a:xfrm>
        </p:spPr>
        <p:txBody>
          <a:bodyPr/>
          <a:lstStyle/>
          <a:p>
            <a:r>
              <a:rPr lang="de-DE" dirty="0"/>
              <a:t>Aerodynamik</a:t>
            </a:r>
            <a:br>
              <a:rPr lang="de-DE" dirty="0"/>
            </a:br>
            <a:r>
              <a:rPr lang="de-DE" dirty="0">
                <a:solidFill>
                  <a:schemeClr val="tx2"/>
                </a:solidFill>
              </a:rPr>
              <a:t>Einfluss der Aerodynamik auf den </a:t>
            </a:r>
            <a:r>
              <a:rPr lang="de-DE" dirty="0" smtClean="0">
                <a:solidFill>
                  <a:schemeClr val="tx2"/>
                </a:solidFill>
              </a:rPr>
              <a:t>Verbrauch</a:t>
            </a:r>
            <a:endParaRPr lang="de-DE" dirty="0">
              <a:solidFill>
                <a:schemeClr val="tx2"/>
              </a:solidFill>
            </a:endParaRPr>
          </a:p>
        </p:txBody>
      </p:sp>
      <p:sp>
        <p:nvSpPr>
          <p:cNvPr id="697351" name="Rectangle 7"/>
          <p:cNvSpPr>
            <a:spLocks noGrp="1" noChangeArrowheads="1"/>
          </p:cNvSpPr>
          <p:nvPr>
            <p:ph type="body" idx="1"/>
          </p:nvPr>
        </p:nvSpPr>
        <p:spPr/>
        <p:txBody>
          <a:bodyPr/>
          <a:lstStyle/>
          <a:p>
            <a:r>
              <a:rPr lang="de-DE" dirty="0" smtClean="0"/>
              <a:t>Verbesserung </a:t>
            </a:r>
            <a:r>
              <a:rPr lang="de-DE" dirty="0"/>
              <a:t>des </a:t>
            </a:r>
            <a:r>
              <a:rPr lang="de-DE" dirty="0" smtClean="0"/>
              <a:t>c</a:t>
            </a:r>
            <a:r>
              <a:rPr lang="de-DE" baseline="-25000" dirty="0" smtClean="0"/>
              <a:t>w</a:t>
            </a:r>
            <a:r>
              <a:rPr lang="de-DE" dirty="0" smtClean="0"/>
              <a:t>-Werts um 0,01 </a:t>
            </a:r>
            <a:r>
              <a:rPr lang="de-DE" dirty="0"/>
              <a:t>bedeutet </a:t>
            </a:r>
            <a:endParaRPr lang="de-DE" dirty="0" smtClean="0"/>
          </a:p>
          <a:p>
            <a:pPr lvl="1"/>
            <a:r>
              <a:rPr lang="de-DE" dirty="0" smtClean="0"/>
              <a:t>Ersparnis </a:t>
            </a:r>
            <a:r>
              <a:rPr lang="de-DE" dirty="0"/>
              <a:t>von rund </a:t>
            </a:r>
            <a:r>
              <a:rPr lang="de-DE" dirty="0" smtClean="0"/>
              <a:t>0,1 L/100km Kraftstoff oder 1 g CO</a:t>
            </a:r>
            <a:r>
              <a:rPr lang="de-DE" baseline="-25000" dirty="0" smtClean="0"/>
              <a:t>2</a:t>
            </a:r>
            <a:r>
              <a:rPr lang="de-DE" dirty="0" smtClean="0"/>
              <a:t>/km im NEFZ</a:t>
            </a:r>
          </a:p>
          <a:p>
            <a:pPr lvl="1"/>
            <a:r>
              <a:rPr lang="de-DE" dirty="0"/>
              <a:t>Ersparnis von rund </a:t>
            </a:r>
            <a:r>
              <a:rPr lang="de-DE" dirty="0" smtClean="0"/>
              <a:t>2 </a:t>
            </a:r>
            <a:r>
              <a:rPr lang="de-DE" dirty="0"/>
              <a:t>g </a:t>
            </a:r>
            <a:r>
              <a:rPr lang="de-DE" dirty="0" smtClean="0"/>
              <a:t>CO</a:t>
            </a:r>
            <a:r>
              <a:rPr lang="de-DE" baseline="-25000" dirty="0" smtClean="0"/>
              <a:t>2</a:t>
            </a:r>
            <a:r>
              <a:rPr lang="de-DE" dirty="0" smtClean="0"/>
              <a:t>/km beim durchschnittlichen Mercedes-Benz Fahrer</a:t>
            </a:r>
            <a:endParaRPr lang="de-DE" dirty="0"/>
          </a:p>
          <a:p>
            <a:pPr lvl="1"/>
            <a:r>
              <a:rPr lang="de-DE" dirty="0" smtClean="0"/>
              <a:t>Ersparnis </a:t>
            </a:r>
            <a:r>
              <a:rPr lang="de-DE" dirty="0"/>
              <a:t>von rund </a:t>
            </a:r>
            <a:r>
              <a:rPr lang="de-DE" dirty="0" smtClean="0"/>
              <a:t>5 </a:t>
            </a:r>
            <a:r>
              <a:rPr lang="de-DE" dirty="0"/>
              <a:t>g CO</a:t>
            </a:r>
            <a:r>
              <a:rPr lang="de-DE" baseline="-25000" dirty="0"/>
              <a:t>2</a:t>
            </a:r>
            <a:r>
              <a:rPr lang="de-DE" dirty="0"/>
              <a:t>/km </a:t>
            </a:r>
            <a:r>
              <a:rPr lang="de-DE" dirty="0" smtClean="0"/>
              <a:t>bei 150 km/h</a:t>
            </a:r>
          </a:p>
          <a:p>
            <a:pPr lvl="1"/>
            <a:r>
              <a:rPr lang="de-DE" dirty="0" smtClean="0"/>
              <a:t>Bei </a:t>
            </a:r>
            <a:r>
              <a:rPr lang="de-DE" dirty="0"/>
              <a:t>130 km/h </a:t>
            </a:r>
            <a:r>
              <a:rPr lang="de-DE" dirty="0" smtClean="0"/>
              <a:t>entspricht dies einer Gewichtseinsparung von 500 kg</a:t>
            </a:r>
          </a:p>
          <a:p>
            <a:endParaRPr lang="de-DE" dirty="0" smtClean="0"/>
          </a:p>
          <a:p>
            <a:r>
              <a:rPr lang="de-DE" dirty="0" smtClean="0"/>
              <a:t>Gleiche Ersparnis im NEFZ bringt eine Gewichtseinsparung von 25 Kilogramm</a:t>
            </a:r>
          </a:p>
          <a:p>
            <a:pPr lvl="1"/>
            <a:r>
              <a:rPr lang="de-DE" dirty="0" smtClean="0"/>
              <a:t>Hybridtechnologie kostet viele Euros für die Einsparung von </a:t>
            </a:r>
            <a:r>
              <a:rPr lang="de-DE" dirty="0"/>
              <a:t>1 g </a:t>
            </a:r>
            <a:r>
              <a:rPr lang="de-DE" dirty="0" smtClean="0"/>
              <a:t>CO</a:t>
            </a:r>
            <a:r>
              <a:rPr lang="de-DE" baseline="-25000" dirty="0" smtClean="0"/>
              <a:t>2</a:t>
            </a:r>
            <a:r>
              <a:rPr lang="de-DE" dirty="0" smtClean="0"/>
              <a:t>/km</a:t>
            </a:r>
          </a:p>
          <a:p>
            <a:pPr lvl="1"/>
            <a:r>
              <a:rPr lang="de-DE" dirty="0" smtClean="0"/>
              <a:t>Selbst die teuerste </a:t>
            </a:r>
            <a:br>
              <a:rPr lang="de-DE" dirty="0" smtClean="0"/>
            </a:br>
            <a:r>
              <a:rPr lang="de-DE" dirty="0" smtClean="0"/>
              <a:t>Aerodynamikmaßnahme </a:t>
            </a:r>
            <a:br>
              <a:rPr lang="de-DE" dirty="0" smtClean="0"/>
            </a:br>
            <a:r>
              <a:rPr lang="de-DE" dirty="0" smtClean="0"/>
              <a:t>kostet weniger als 40% davon</a:t>
            </a:r>
            <a:br>
              <a:rPr lang="de-DE" dirty="0" smtClean="0"/>
            </a:br>
            <a:r>
              <a:rPr lang="de-DE" dirty="0" smtClean="0"/>
              <a:t>je eingespartem Gramm CO</a:t>
            </a:r>
            <a:r>
              <a:rPr lang="de-DE" baseline="-25000" dirty="0" smtClean="0"/>
              <a:t>2</a:t>
            </a:r>
            <a:r>
              <a:rPr lang="de-DE" dirty="0" smtClean="0"/>
              <a:t>/km </a:t>
            </a:r>
            <a:br>
              <a:rPr lang="de-DE" dirty="0" smtClean="0"/>
            </a:br>
            <a:r>
              <a:rPr lang="de-DE" dirty="0" smtClean="0"/>
              <a:t>(Kühlerjalousie)</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4293096"/>
            <a:ext cx="4577849" cy="2179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3"/>
          <p:cNvSpPr>
            <a:spLocks noChangeArrowheads="1"/>
          </p:cNvSpPr>
          <p:nvPr/>
        </p:nvSpPr>
        <p:spPr bwMode="auto">
          <a:xfrm>
            <a:off x="6108700" y="6445250"/>
            <a:ext cx="2784475" cy="1846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87350" indent="-387350" algn="r" eaLnBrk="0" hangingPunct="0">
              <a:spcBef>
                <a:spcPct val="50000"/>
              </a:spcBef>
              <a:buSzPct val="80000"/>
              <a:buFont typeface="Wingdings" pitchFamily="2" charset="2"/>
              <a:buNone/>
            </a:pPr>
            <a:r>
              <a:rPr lang="de-DE" sz="1200" b="1" dirty="0">
                <a:sym typeface="Wingdings" pitchFamily="2" charset="2"/>
              </a:rPr>
              <a:t>Quelle: </a:t>
            </a:r>
            <a:r>
              <a:rPr lang="de-DE" sz="1200" b="1" dirty="0" smtClean="0">
                <a:sym typeface="Wingdings" pitchFamily="2" charset="2"/>
              </a:rPr>
              <a:t>Mercedes-Benz</a:t>
            </a:r>
            <a:endParaRPr lang="de-DE" sz="1200" b="1" dirty="0">
              <a:sym typeface="Wingdings" pitchFamily="2" charset="2"/>
            </a:endParaRPr>
          </a:p>
        </p:txBody>
      </p:sp>
      <p:sp>
        <p:nvSpPr>
          <p:cNvPr id="2" name="Textfeld 1"/>
          <p:cNvSpPr txBox="1"/>
          <p:nvPr/>
        </p:nvSpPr>
        <p:spPr>
          <a:xfrm>
            <a:off x="467544" y="6300028"/>
            <a:ext cx="1478675" cy="369332"/>
          </a:xfrm>
          <a:prstGeom prst="rect">
            <a:avLst/>
          </a:prstGeom>
          <a:noFill/>
          <a:ln w="38100">
            <a:solidFill>
              <a:srgbClr val="FF0000"/>
            </a:solidFill>
          </a:ln>
        </p:spPr>
        <p:txBody>
          <a:bodyPr wrap="none" rtlCol="0">
            <a:spAutoFit/>
          </a:bodyPr>
          <a:lstStyle/>
          <a:p>
            <a:r>
              <a:rPr lang="de-DE" b="1" dirty="0" smtClean="0">
                <a:solidFill>
                  <a:srgbClr val="FF0000"/>
                </a:solidFill>
                <a:hlinkClick r:id="rId4" action="ppaction://hlinksldjump"/>
              </a:rPr>
              <a:t>weitere Folie</a:t>
            </a:r>
            <a:endParaRPr lang="de-DE" b="1" dirty="0">
              <a:solidFill>
                <a:srgbClr val="FF0000"/>
              </a:solidFill>
            </a:endParaRPr>
          </a:p>
        </p:txBody>
      </p:sp>
    </p:spTree>
    <p:extLst>
      <p:ext uri="{BB962C8B-B14F-4D97-AF65-F5344CB8AC3E}">
        <p14:creationId xmlns:p14="http://schemas.microsoft.com/office/powerpoint/2010/main" val="3584707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3486"/>
          <a:stretch/>
        </p:blipFill>
        <p:spPr bwMode="auto">
          <a:xfrm>
            <a:off x="1403648" y="2708274"/>
            <a:ext cx="7470400" cy="3778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ußzeilenplatzhalter 3"/>
          <p:cNvSpPr>
            <a:spLocks noGrp="1"/>
          </p:cNvSpPr>
          <p:nvPr>
            <p:ph type="ftr" sz="quarter" idx="10"/>
          </p:nvPr>
        </p:nvSpPr>
        <p:spPr/>
        <p:txBody>
          <a:bodyPr/>
          <a:lstStyle/>
          <a:p>
            <a:r>
              <a:rPr lang="de-DE"/>
              <a:t>11 Aerodynamik </a:t>
            </a:r>
          </a:p>
        </p:txBody>
      </p:sp>
      <p:sp>
        <p:nvSpPr>
          <p:cNvPr id="8" name="Foliennummernplatzhalter 4"/>
          <p:cNvSpPr>
            <a:spLocks noGrp="1"/>
          </p:cNvSpPr>
          <p:nvPr>
            <p:ph type="sldNum" sz="quarter" idx="11"/>
          </p:nvPr>
        </p:nvSpPr>
        <p:spPr/>
        <p:txBody>
          <a:bodyPr/>
          <a:lstStyle/>
          <a:p>
            <a:fld id="{C293C18D-5E78-41A8-9994-9CD367C07C46}" type="slidenum">
              <a:rPr lang="de-DE"/>
              <a:pPr/>
              <a:t>5</a:t>
            </a:fld>
            <a:endParaRPr lang="de-DE"/>
          </a:p>
        </p:txBody>
      </p:sp>
      <p:sp>
        <p:nvSpPr>
          <p:cNvPr id="697350" name="Rectangle 6"/>
          <p:cNvSpPr>
            <a:spLocks noGrp="1" noChangeArrowheads="1"/>
          </p:cNvSpPr>
          <p:nvPr>
            <p:ph type="title"/>
          </p:nvPr>
        </p:nvSpPr>
        <p:spPr>
          <a:xfrm>
            <a:off x="395288" y="730250"/>
            <a:ext cx="7800975" cy="1193800"/>
          </a:xfrm>
        </p:spPr>
        <p:txBody>
          <a:bodyPr/>
          <a:lstStyle/>
          <a:p>
            <a:r>
              <a:rPr lang="de-DE" dirty="0"/>
              <a:t>Aerodynamik</a:t>
            </a:r>
            <a:br>
              <a:rPr lang="de-DE" dirty="0"/>
            </a:br>
            <a:r>
              <a:rPr lang="de-DE" dirty="0">
                <a:solidFill>
                  <a:schemeClr val="tx2"/>
                </a:solidFill>
              </a:rPr>
              <a:t>Einfluss der Aerodynamik auf den </a:t>
            </a:r>
            <a:r>
              <a:rPr lang="de-DE" dirty="0" smtClean="0">
                <a:solidFill>
                  <a:schemeClr val="tx2"/>
                </a:solidFill>
              </a:rPr>
              <a:t>Verbrauch</a:t>
            </a:r>
            <a:endParaRPr lang="de-DE" dirty="0">
              <a:solidFill>
                <a:schemeClr val="tx2"/>
              </a:solidFill>
            </a:endParaRPr>
          </a:p>
        </p:txBody>
      </p:sp>
      <p:sp>
        <p:nvSpPr>
          <p:cNvPr id="9" name="Rectangle 3"/>
          <p:cNvSpPr>
            <a:spLocks noChangeArrowheads="1"/>
          </p:cNvSpPr>
          <p:nvPr/>
        </p:nvSpPr>
        <p:spPr bwMode="auto">
          <a:xfrm>
            <a:off x="6108700" y="6445250"/>
            <a:ext cx="2784475" cy="1846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87350" indent="-387350" algn="r" eaLnBrk="0" hangingPunct="0">
              <a:spcBef>
                <a:spcPct val="50000"/>
              </a:spcBef>
              <a:buSzPct val="80000"/>
              <a:buFont typeface="Wingdings" pitchFamily="2" charset="2"/>
              <a:buNone/>
            </a:pPr>
            <a:r>
              <a:rPr lang="de-DE" sz="1200" b="1" dirty="0">
                <a:sym typeface="Wingdings" pitchFamily="2" charset="2"/>
              </a:rPr>
              <a:t>Quelle: </a:t>
            </a:r>
            <a:r>
              <a:rPr lang="de-DE" sz="1200" b="1" dirty="0" smtClean="0">
                <a:sym typeface="Wingdings" pitchFamily="2" charset="2"/>
              </a:rPr>
              <a:t>Mercedes-Benz</a:t>
            </a:r>
            <a:endParaRPr lang="de-DE" sz="1200" b="1" dirty="0">
              <a:sym typeface="Wingdings" pitchFamily="2" charset="2"/>
            </a:endParaRPr>
          </a:p>
        </p:txBody>
      </p:sp>
      <p:sp>
        <p:nvSpPr>
          <p:cNvPr id="2" name="Rechteck 1"/>
          <p:cNvSpPr/>
          <p:nvPr/>
        </p:nvSpPr>
        <p:spPr bwMode="auto">
          <a:xfrm>
            <a:off x="1331640" y="2636912"/>
            <a:ext cx="3384376" cy="36004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CorpoS" pitchFamily="2" charset="0"/>
            </a:endParaRPr>
          </a:p>
        </p:txBody>
      </p:sp>
      <p:sp>
        <p:nvSpPr>
          <p:cNvPr id="697351" name="Rectangle 7"/>
          <p:cNvSpPr>
            <a:spLocks noGrp="1" noChangeArrowheads="1"/>
          </p:cNvSpPr>
          <p:nvPr>
            <p:ph type="body" idx="1"/>
          </p:nvPr>
        </p:nvSpPr>
        <p:spPr/>
        <p:txBody>
          <a:bodyPr/>
          <a:lstStyle/>
          <a:p>
            <a:r>
              <a:rPr lang="de-DE" dirty="0"/>
              <a:t>Elektro-Fahrzeuge profitieren besonders stark von niedrigen </a:t>
            </a:r>
            <a:r>
              <a:rPr lang="de-DE" dirty="0" err="1"/>
              <a:t>cWA</a:t>
            </a:r>
            <a:r>
              <a:rPr lang="de-DE" dirty="0"/>
              <a:t>: kinetische (und Lage-) Energie wird größtenteils </a:t>
            </a:r>
            <a:r>
              <a:rPr lang="de-DE" dirty="0" err="1"/>
              <a:t>rekuperiert</a:t>
            </a:r>
            <a:r>
              <a:rPr lang="de-DE" dirty="0"/>
              <a:t>, Roll- und Luftwiderstand werden noch wichtiger</a:t>
            </a:r>
            <a:endParaRPr lang="de-DE" dirty="0" smtClean="0"/>
          </a:p>
        </p:txBody>
      </p:sp>
    </p:spTree>
    <p:extLst>
      <p:ext uri="{BB962C8B-B14F-4D97-AF65-F5344CB8AC3E}">
        <p14:creationId xmlns:p14="http://schemas.microsoft.com/office/powerpoint/2010/main" val="2687248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3"/>
          <p:cNvSpPr>
            <a:spLocks noGrp="1"/>
          </p:cNvSpPr>
          <p:nvPr>
            <p:ph type="ftr" sz="quarter" idx="10"/>
          </p:nvPr>
        </p:nvSpPr>
        <p:spPr/>
        <p:txBody>
          <a:bodyPr/>
          <a:lstStyle/>
          <a:p>
            <a:r>
              <a:rPr lang="de-DE"/>
              <a:t>11 Aerodynamik </a:t>
            </a:r>
          </a:p>
        </p:txBody>
      </p:sp>
      <p:sp>
        <p:nvSpPr>
          <p:cNvPr id="8" name="Foliennummernplatzhalter 4"/>
          <p:cNvSpPr>
            <a:spLocks noGrp="1"/>
          </p:cNvSpPr>
          <p:nvPr>
            <p:ph type="sldNum" sz="quarter" idx="11"/>
          </p:nvPr>
        </p:nvSpPr>
        <p:spPr/>
        <p:txBody>
          <a:bodyPr/>
          <a:lstStyle/>
          <a:p>
            <a:fld id="{C293C18D-5E78-41A8-9994-9CD367C07C46}" type="slidenum">
              <a:rPr lang="de-DE"/>
              <a:pPr/>
              <a:t>6</a:t>
            </a:fld>
            <a:endParaRPr lang="de-DE"/>
          </a:p>
        </p:txBody>
      </p:sp>
      <p:sp>
        <p:nvSpPr>
          <p:cNvPr id="697350" name="Rectangle 6"/>
          <p:cNvSpPr>
            <a:spLocks noGrp="1" noChangeArrowheads="1"/>
          </p:cNvSpPr>
          <p:nvPr>
            <p:ph type="title"/>
          </p:nvPr>
        </p:nvSpPr>
        <p:spPr>
          <a:xfrm>
            <a:off x="395288" y="730250"/>
            <a:ext cx="7800975" cy="1193800"/>
          </a:xfrm>
        </p:spPr>
        <p:txBody>
          <a:bodyPr/>
          <a:lstStyle/>
          <a:p>
            <a:r>
              <a:rPr lang="de-DE" dirty="0"/>
              <a:t>Aerodynamik</a:t>
            </a:r>
            <a:br>
              <a:rPr lang="de-DE" dirty="0"/>
            </a:br>
            <a:r>
              <a:rPr lang="de-DE" dirty="0">
                <a:solidFill>
                  <a:schemeClr val="tx2"/>
                </a:solidFill>
              </a:rPr>
              <a:t>Einfluss der Aerodynamik auf den </a:t>
            </a:r>
            <a:r>
              <a:rPr lang="de-DE" dirty="0" smtClean="0">
                <a:solidFill>
                  <a:schemeClr val="tx2"/>
                </a:solidFill>
              </a:rPr>
              <a:t>Verbrauch</a:t>
            </a:r>
            <a:endParaRPr lang="de-DE" dirty="0">
              <a:solidFill>
                <a:schemeClr val="tx2"/>
              </a:solidFill>
            </a:endParaRPr>
          </a:p>
        </p:txBody>
      </p:sp>
      <p:sp>
        <p:nvSpPr>
          <p:cNvPr id="697351" name="Rectangle 7"/>
          <p:cNvSpPr>
            <a:spLocks noGrp="1" noChangeArrowheads="1"/>
          </p:cNvSpPr>
          <p:nvPr>
            <p:ph type="body" idx="1"/>
          </p:nvPr>
        </p:nvSpPr>
        <p:spPr/>
        <p:txBody>
          <a:bodyPr/>
          <a:lstStyle/>
          <a:p>
            <a:r>
              <a:rPr lang="de-DE" dirty="0"/>
              <a:t>c</a:t>
            </a:r>
            <a:r>
              <a:rPr lang="de-DE" baseline="-25000" dirty="0"/>
              <a:t>w</a:t>
            </a:r>
            <a:r>
              <a:rPr lang="de-DE" dirty="0"/>
              <a:t>-Wert </a:t>
            </a:r>
            <a:r>
              <a:rPr lang="de-DE" dirty="0" smtClean="0"/>
              <a:t>aktueller Mercedes-Benz Modelle:</a:t>
            </a:r>
          </a:p>
          <a:p>
            <a:pPr lvl="1"/>
            <a:r>
              <a:rPr lang="de-DE" dirty="0" smtClean="0"/>
              <a:t>0,24 E-Klasse Coupé</a:t>
            </a:r>
            <a:endParaRPr lang="de-DE" dirty="0"/>
          </a:p>
          <a:p>
            <a:pPr lvl="1"/>
            <a:r>
              <a:rPr lang="de-DE" dirty="0" smtClean="0"/>
              <a:t>0,25 E-Klasse Limousine</a:t>
            </a:r>
          </a:p>
          <a:p>
            <a:pPr lvl="1"/>
            <a:r>
              <a:rPr lang="de-DE" dirty="0" smtClean="0"/>
              <a:t>0,24 A-Klasse</a:t>
            </a:r>
          </a:p>
          <a:p>
            <a:pPr lvl="1"/>
            <a:r>
              <a:rPr lang="de-DE" dirty="0" smtClean="0"/>
              <a:t>0,23 S-Klasse</a:t>
            </a:r>
            <a:endParaRPr lang="de-DE" dirty="0"/>
          </a:p>
          <a:p>
            <a:pPr lvl="1"/>
            <a:r>
              <a:rPr lang="de-DE" dirty="0" smtClean="0"/>
              <a:t>0,27 SL</a:t>
            </a:r>
          </a:p>
          <a:p>
            <a:pPr lvl="1"/>
            <a:r>
              <a:rPr lang="de-DE" dirty="0" smtClean="0"/>
              <a:t>0,32 M-Klasse</a:t>
            </a:r>
            <a:endParaRPr lang="de-DE" dirty="0"/>
          </a:p>
        </p:txBody>
      </p:sp>
      <p:pic>
        <p:nvPicPr>
          <p:cNvPr id="4098" name="Picture 2" descr="http://blog.daimler.de/wp-content/gallery/mercedes-benz-cla-aerodynamik/13c84_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2850777"/>
            <a:ext cx="5617320" cy="374687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6108700" y="6445250"/>
            <a:ext cx="2784475" cy="1846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87350" indent="-387350" algn="r" eaLnBrk="0" hangingPunct="0">
              <a:spcBef>
                <a:spcPct val="50000"/>
              </a:spcBef>
              <a:buSzPct val="80000"/>
              <a:buFont typeface="Wingdings" pitchFamily="2" charset="2"/>
              <a:buNone/>
            </a:pPr>
            <a:r>
              <a:rPr lang="de-DE" sz="1200" b="1" dirty="0">
                <a:sym typeface="Wingdings" pitchFamily="2" charset="2"/>
              </a:rPr>
              <a:t>Quelle: </a:t>
            </a:r>
            <a:r>
              <a:rPr lang="de-DE" sz="1200" b="1" dirty="0" smtClean="0">
                <a:sym typeface="Wingdings" pitchFamily="2" charset="2"/>
              </a:rPr>
              <a:t>Mercedes-Benz</a:t>
            </a:r>
            <a:endParaRPr lang="de-DE" sz="1200" b="1" dirty="0">
              <a:sym typeface="Wingdings" pitchFamily="2" charset="2"/>
            </a:endParaRPr>
          </a:p>
        </p:txBody>
      </p:sp>
    </p:spTree>
    <p:extLst>
      <p:ext uri="{BB962C8B-B14F-4D97-AF65-F5344CB8AC3E}">
        <p14:creationId xmlns:p14="http://schemas.microsoft.com/office/powerpoint/2010/main" val="448098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blog.daimler.de/wp-content/uploads/2013/02/cla-aerodynam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402135"/>
            <a:ext cx="8642350" cy="4192459"/>
          </a:xfrm>
          <a:prstGeom prst="rect">
            <a:avLst/>
          </a:prstGeom>
          <a:noFill/>
          <a:extLst>
            <a:ext uri="{909E8E84-426E-40DD-AFC4-6F175D3DCCD1}">
              <a14:hiddenFill xmlns:a14="http://schemas.microsoft.com/office/drawing/2010/main">
                <a:solidFill>
                  <a:srgbClr val="FFFFFF"/>
                </a:solidFill>
              </a14:hiddenFill>
            </a:ext>
          </a:extLst>
        </p:spPr>
      </p:pic>
      <p:sp>
        <p:nvSpPr>
          <p:cNvPr id="7" name="Fußzeilenplatzhalter 3"/>
          <p:cNvSpPr>
            <a:spLocks noGrp="1"/>
          </p:cNvSpPr>
          <p:nvPr>
            <p:ph type="ftr" sz="quarter" idx="10"/>
          </p:nvPr>
        </p:nvSpPr>
        <p:spPr/>
        <p:txBody>
          <a:bodyPr/>
          <a:lstStyle/>
          <a:p>
            <a:r>
              <a:rPr lang="de-DE"/>
              <a:t>11 Aerodynamik </a:t>
            </a:r>
          </a:p>
        </p:txBody>
      </p:sp>
      <p:sp>
        <p:nvSpPr>
          <p:cNvPr id="8" name="Foliennummernplatzhalter 4"/>
          <p:cNvSpPr>
            <a:spLocks noGrp="1"/>
          </p:cNvSpPr>
          <p:nvPr>
            <p:ph type="sldNum" sz="quarter" idx="11"/>
          </p:nvPr>
        </p:nvSpPr>
        <p:spPr/>
        <p:txBody>
          <a:bodyPr/>
          <a:lstStyle/>
          <a:p>
            <a:fld id="{C293C18D-5E78-41A8-9994-9CD367C07C46}" type="slidenum">
              <a:rPr lang="de-DE"/>
              <a:pPr/>
              <a:t>7</a:t>
            </a:fld>
            <a:endParaRPr lang="de-DE"/>
          </a:p>
        </p:txBody>
      </p:sp>
      <p:sp>
        <p:nvSpPr>
          <p:cNvPr id="697350" name="Rectangle 6"/>
          <p:cNvSpPr>
            <a:spLocks noGrp="1" noChangeArrowheads="1"/>
          </p:cNvSpPr>
          <p:nvPr>
            <p:ph type="title"/>
          </p:nvPr>
        </p:nvSpPr>
        <p:spPr>
          <a:xfrm>
            <a:off x="395288" y="730250"/>
            <a:ext cx="7800975" cy="1193800"/>
          </a:xfrm>
        </p:spPr>
        <p:txBody>
          <a:bodyPr/>
          <a:lstStyle/>
          <a:p>
            <a:r>
              <a:rPr lang="de-DE" dirty="0"/>
              <a:t>Aerodynamik</a:t>
            </a:r>
            <a:br>
              <a:rPr lang="de-DE" dirty="0"/>
            </a:br>
            <a:r>
              <a:rPr lang="de-DE" dirty="0">
                <a:solidFill>
                  <a:schemeClr val="tx2"/>
                </a:solidFill>
              </a:rPr>
              <a:t>Einfluss der Aerodynamik auf den </a:t>
            </a:r>
            <a:r>
              <a:rPr lang="de-DE" dirty="0" smtClean="0">
                <a:solidFill>
                  <a:schemeClr val="tx2"/>
                </a:solidFill>
              </a:rPr>
              <a:t>Verbrauch</a:t>
            </a:r>
            <a:endParaRPr lang="de-DE" dirty="0">
              <a:solidFill>
                <a:schemeClr val="tx2"/>
              </a:solidFill>
            </a:endParaRPr>
          </a:p>
        </p:txBody>
      </p:sp>
      <p:sp>
        <p:nvSpPr>
          <p:cNvPr id="697351" name="Rectangle 7"/>
          <p:cNvSpPr>
            <a:spLocks noGrp="1" noChangeArrowheads="1"/>
          </p:cNvSpPr>
          <p:nvPr>
            <p:ph type="body" idx="1"/>
          </p:nvPr>
        </p:nvSpPr>
        <p:spPr/>
        <p:txBody>
          <a:bodyPr/>
          <a:lstStyle/>
          <a:p>
            <a:r>
              <a:rPr lang="de-DE" dirty="0" err="1" smtClean="0"/>
              <a:t>BlueEFFICIENCY</a:t>
            </a:r>
            <a:r>
              <a:rPr lang="de-DE" dirty="0" smtClean="0"/>
              <a:t>-Edition Mercedes-Benz CLA: </a:t>
            </a:r>
            <a:r>
              <a:rPr lang="de-DE" dirty="0"/>
              <a:t>c</a:t>
            </a:r>
            <a:r>
              <a:rPr lang="de-DE" baseline="-25000" dirty="0"/>
              <a:t>w</a:t>
            </a:r>
            <a:r>
              <a:rPr lang="de-DE" dirty="0"/>
              <a:t>-Wert </a:t>
            </a:r>
            <a:r>
              <a:rPr lang="de-DE" dirty="0" smtClean="0"/>
              <a:t>0,22 (Weltrekord)</a:t>
            </a:r>
            <a:endParaRPr lang="de-DE" dirty="0"/>
          </a:p>
        </p:txBody>
      </p:sp>
      <p:sp>
        <p:nvSpPr>
          <p:cNvPr id="9" name="Rectangle 3"/>
          <p:cNvSpPr>
            <a:spLocks noChangeArrowheads="1"/>
          </p:cNvSpPr>
          <p:nvPr/>
        </p:nvSpPr>
        <p:spPr bwMode="auto">
          <a:xfrm>
            <a:off x="6108700" y="6445250"/>
            <a:ext cx="2784475" cy="1846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87350" indent="-387350" algn="r" eaLnBrk="0" hangingPunct="0">
              <a:spcBef>
                <a:spcPct val="50000"/>
              </a:spcBef>
              <a:buSzPct val="80000"/>
              <a:buFont typeface="Wingdings" pitchFamily="2" charset="2"/>
              <a:buNone/>
            </a:pPr>
            <a:r>
              <a:rPr lang="de-DE" sz="1200" b="1" dirty="0">
                <a:sym typeface="Wingdings" pitchFamily="2" charset="2"/>
              </a:rPr>
              <a:t>Quelle: </a:t>
            </a:r>
            <a:r>
              <a:rPr lang="de-DE" sz="1200" b="1" dirty="0" smtClean="0">
                <a:sym typeface="Wingdings" pitchFamily="2" charset="2"/>
              </a:rPr>
              <a:t>Mercedes-Benz</a:t>
            </a:r>
            <a:endParaRPr lang="de-DE" sz="1200" b="1" dirty="0">
              <a:sym typeface="Wingdings" pitchFamily="2" charset="2"/>
            </a:endParaRPr>
          </a:p>
        </p:txBody>
      </p:sp>
    </p:spTree>
    <p:extLst>
      <p:ext uri="{BB962C8B-B14F-4D97-AF65-F5344CB8AC3E}">
        <p14:creationId xmlns:p14="http://schemas.microsoft.com/office/powerpoint/2010/main" val="343227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ußzeilenplatzhalter 4"/>
          <p:cNvSpPr>
            <a:spLocks noGrp="1"/>
          </p:cNvSpPr>
          <p:nvPr>
            <p:ph type="ftr" sz="quarter" idx="10"/>
          </p:nvPr>
        </p:nvSpPr>
        <p:spPr/>
        <p:txBody>
          <a:bodyPr/>
          <a:lstStyle/>
          <a:p>
            <a:r>
              <a:rPr lang="de-DE"/>
              <a:t>11 Aerodynamik </a:t>
            </a:r>
          </a:p>
        </p:txBody>
      </p:sp>
      <p:sp>
        <p:nvSpPr>
          <p:cNvPr id="45" name="Foliennummernplatzhalter 5"/>
          <p:cNvSpPr>
            <a:spLocks noGrp="1"/>
          </p:cNvSpPr>
          <p:nvPr>
            <p:ph type="sldNum" sz="quarter" idx="11"/>
          </p:nvPr>
        </p:nvSpPr>
        <p:spPr/>
        <p:txBody>
          <a:bodyPr/>
          <a:lstStyle/>
          <a:p>
            <a:fld id="{EC741178-5F56-418F-BD0A-A1C5CE468F41}" type="slidenum">
              <a:rPr lang="de-DE"/>
              <a:pPr/>
              <a:t>8</a:t>
            </a:fld>
            <a:endParaRPr lang="de-DE"/>
          </a:p>
        </p:txBody>
      </p:sp>
      <p:sp>
        <p:nvSpPr>
          <p:cNvPr id="699394" name="Text Box 2"/>
          <p:cNvSpPr txBox="1">
            <a:spLocks noChangeArrowheads="1"/>
          </p:cNvSpPr>
          <p:nvPr/>
        </p:nvSpPr>
        <p:spPr bwMode="auto">
          <a:xfrm>
            <a:off x="527050" y="1776413"/>
            <a:ext cx="81311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de-DE" sz="2400" b="1"/>
          </a:p>
          <a:p>
            <a:pPr eaLnBrk="0" hangingPunct="0"/>
            <a:r>
              <a:rPr lang="de-DE" sz="2400"/>
              <a:t>Bei der benötigten Leistung ist die Luftwiderstandskraft F</a:t>
            </a:r>
            <a:r>
              <a:rPr lang="de-DE" sz="2400" baseline="-25000"/>
              <a:t>L</a:t>
            </a:r>
            <a:r>
              <a:rPr lang="de-DE" sz="2400"/>
              <a:t> enthalten, die quadratisch von der Fahrzeuggeschwindigkeit abhängt.</a:t>
            </a:r>
          </a:p>
        </p:txBody>
      </p:sp>
      <p:graphicFrame>
        <p:nvGraphicFramePr>
          <p:cNvPr id="699395" name="Object 3"/>
          <p:cNvGraphicFramePr>
            <a:graphicFrameLocks noChangeAspect="1"/>
          </p:cNvGraphicFramePr>
          <p:nvPr/>
        </p:nvGraphicFramePr>
        <p:xfrm>
          <a:off x="596900" y="3321050"/>
          <a:ext cx="2062163" cy="819150"/>
        </p:xfrm>
        <a:graphic>
          <a:graphicData uri="http://schemas.openxmlformats.org/presentationml/2006/ole">
            <mc:AlternateContent xmlns:mc="http://schemas.openxmlformats.org/markup-compatibility/2006">
              <mc:Choice xmlns:v="urn:schemas-microsoft-com:vml" Requires="v">
                <p:oleObj spid="_x0000_s2066" name="Formel" r:id="rId4" imgW="990360" imgH="393480" progId="Equation.3">
                  <p:embed/>
                </p:oleObj>
              </mc:Choice>
              <mc:Fallback>
                <p:oleObj name="Formel" r:id="rId4" imgW="99036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900" y="3321050"/>
                        <a:ext cx="2062163" cy="819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99396" name="Text Box 4"/>
          <p:cNvSpPr txBox="1">
            <a:spLocks noChangeArrowheads="1"/>
          </p:cNvSpPr>
          <p:nvPr/>
        </p:nvSpPr>
        <p:spPr bwMode="auto">
          <a:xfrm>
            <a:off x="498475" y="4116388"/>
            <a:ext cx="494982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71463" indent="-271463">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0" hangingPunct="0"/>
            <a:r>
              <a:rPr lang="de-DE" sz="2400" dirty="0">
                <a:latin typeface="CorpoS" pitchFamily="2" charset="0"/>
              </a:rPr>
              <a:t>Die Luftwiderstandskraft setzt sich aus</a:t>
            </a:r>
          </a:p>
          <a:p>
            <a:pPr eaLnBrk="0" hangingPunct="0"/>
            <a:endParaRPr lang="de-DE" sz="1200" dirty="0">
              <a:latin typeface="CorpoS" pitchFamily="2" charset="0"/>
            </a:endParaRPr>
          </a:p>
          <a:p>
            <a:pPr eaLnBrk="0" hangingPunct="0">
              <a:buFontTx/>
              <a:buChar char="•"/>
            </a:pPr>
            <a:r>
              <a:rPr lang="de-DE" sz="2400" dirty="0">
                <a:latin typeface="CorpoS" pitchFamily="2" charset="0"/>
              </a:rPr>
              <a:t>Umströmung 40%</a:t>
            </a:r>
          </a:p>
          <a:p>
            <a:pPr eaLnBrk="0" hangingPunct="0">
              <a:buFontTx/>
              <a:buChar char="•"/>
            </a:pPr>
            <a:r>
              <a:rPr lang="de-DE" sz="2400" dirty="0">
                <a:latin typeface="CorpoS" pitchFamily="2" charset="0"/>
              </a:rPr>
              <a:t>Unterbodenströmung 40%</a:t>
            </a:r>
          </a:p>
          <a:p>
            <a:pPr eaLnBrk="0" hangingPunct="0">
              <a:buFontTx/>
              <a:buChar char="•"/>
            </a:pPr>
            <a:r>
              <a:rPr lang="de-DE" sz="2400" dirty="0">
                <a:latin typeface="CorpoS" pitchFamily="2" charset="0"/>
              </a:rPr>
              <a:t>Kühlluftströmung 20%</a:t>
            </a:r>
          </a:p>
          <a:p>
            <a:pPr eaLnBrk="0" hangingPunct="0"/>
            <a:endParaRPr lang="de-DE" sz="1200" dirty="0">
              <a:latin typeface="CorpoS" pitchFamily="2" charset="0"/>
            </a:endParaRPr>
          </a:p>
          <a:p>
            <a:pPr eaLnBrk="0" hangingPunct="0"/>
            <a:r>
              <a:rPr lang="de-DE" sz="2400" dirty="0">
                <a:latin typeface="CorpoS" pitchFamily="2" charset="0"/>
              </a:rPr>
              <a:t>zusammen.</a:t>
            </a:r>
          </a:p>
        </p:txBody>
      </p:sp>
      <p:sp>
        <p:nvSpPr>
          <p:cNvPr id="699397" name="Rectangle 5"/>
          <p:cNvSpPr>
            <a:spLocks noChangeArrowheads="1"/>
          </p:cNvSpPr>
          <p:nvPr/>
        </p:nvSpPr>
        <p:spPr bwMode="auto">
          <a:xfrm>
            <a:off x="6245225" y="3074988"/>
            <a:ext cx="2406650" cy="27225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99398" name="Line 6"/>
          <p:cNvSpPr>
            <a:spLocks noChangeShapeType="1"/>
          </p:cNvSpPr>
          <p:nvPr/>
        </p:nvSpPr>
        <p:spPr bwMode="auto">
          <a:xfrm>
            <a:off x="6238875" y="4576763"/>
            <a:ext cx="1508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99399" name="Line 7"/>
          <p:cNvSpPr>
            <a:spLocks noChangeShapeType="1"/>
          </p:cNvSpPr>
          <p:nvPr/>
        </p:nvSpPr>
        <p:spPr bwMode="auto">
          <a:xfrm>
            <a:off x="6232525" y="3949700"/>
            <a:ext cx="17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99400" name="Line 8"/>
          <p:cNvSpPr>
            <a:spLocks noChangeShapeType="1"/>
          </p:cNvSpPr>
          <p:nvPr/>
        </p:nvSpPr>
        <p:spPr bwMode="auto">
          <a:xfrm>
            <a:off x="6242050" y="5210175"/>
            <a:ext cx="1508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99401" name="Line 9"/>
          <p:cNvSpPr>
            <a:spLocks noChangeShapeType="1"/>
          </p:cNvSpPr>
          <p:nvPr/>
        </p:nvSpPr>
        <p:spPr bwMode="auto">
          <a:xfrm>
            <a:off x="6245225" y="4887913"/>
            <a:ext cx="150813" cy="9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99402" name="Line 10"/>
          <p:cNvSpPr>
            <a:spLocks noChangeShapeType="1"/>
          </p:cNvSpPr>
          <p:nvPr/>
        </p:nvSpPr>
        <p:spPr bwMode="auto">
          <a:xfrm flipV="1">
            <a:off x="6238875" y="4252913"/>
            <a:ext cx="168275" cy="7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99403" name="Line 11"/>
          <p:cNvSpPr>
            <a:spLocks noChangeShapeType="1"/>
          </p:cNvSpPr>
          <p:nvPr/>
        </p:nvSpPr>
        <p:spPr bwMode="auto">
          <a:xfrm>
            <a:off x="6248400" y="5521325"/>
            <a:ext cx="1682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99404" name="Line 12"/>
          <p:cNvSpPr>
            <a:spLocks noChangeShapeType="1"/>
          </p:cNvSpPr>
          <p:nvPr/>
        </p:nvSpPr>
        <p:spPr bwMode="auto">
          <a:xfrm>
            <a:off x="6234113" y="3354388"/>
            <a:ext cx="1682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99405" name="Line 13"/>
          <p:cNvSpPr>
            <a:spLocks noChangeShapeType="1"/>
          </p:cNvSpPr>
          <p:nvPr/>
        </p:nvSpPr>
        <p:spPr bwMode="auto">
          <a:xfrm>
            <a:off x="6230938" y="3665538"/>
            <a:ext cx="160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99406" name="Freeform 14"/>
          <p:cNvSpPr>
            <a:spLocks/>
          </p:cNvSpPr>
          <p:nvPr/>
        </p:nvSpPr>
        <p:spPr bwMode="auto">
          <a:xfrm>
            <a:off x="6238875" y="4989513"/>
            <a:ext cx="2417763" cy="168275"/>
          </a:xfrm>
          <a:custGeom>
            <a:avLst/>
            <a:gdLst>
              <a:gd name="T0" fmla="*/ 0 w 1523"/>
              <a:gd name="T1" fmla="*/ 35 h 106"/>
              <a:gd name="T2" fmla="*/ 312 w 1523"/>
              <a:gd name="T3" fmla="*/ 88 h 106"/>
              <a:gd name="T4" fmla="*/ 535 w 1523"/>
              <a:gd name="T5" fmla="*/ 106 h 106"/>
              <a:gd name="T6" fmla="*/ 764 w 1523"/>
              <a:gd name="T7" fmla="*/ 100 h 106"/>
              <a:gd name="T8" fmla="*/ 1047 w 1523"/>
              <a:gd name="T9" fmla="*/ 76 h 106"/>
              <a:gd name="T10" fmla="*/ 1282 w 1523"/>
              <a:gd name="T11" fmla="*/ 53 h 106"/>
              <a:gd name="T12" fmla="*/ 1523 w 1523"/>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1523" h="106">
                <a:moveTo>
                  <a:pt x="0" y="35"/>
                </a:moveTo>
                <a:lnTo>
                  <a:pt x="312" y="88"/>
                </a:lnTo>
                <a:lnTo>
                  <a:pt x="535" y="106"/>
                </a:lnTo>
                <a:lnTo>
                  <a:pt x="764" y="100"/>
                </a:lnTo>
                <a:lnTo>
                  <a:pt x="1047" y="76"/>
                </a:lnTo>
                <a:lnTo>
                  <a:pt x="1282" y="53"/>
                </a:lnTo>
                <a:lnTo>
                  <a:pt x="1523"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99407" name="Freeform 15" descr="Großes Gitternetz"/>
          <p:cNvSpPr>
            <a:spLocks/>
          </p:cNvSpPr>
          <p:nvPr/>
        </p:nvSpPr>
        <p:spPr bwMode="auto">
          <a:xfrm>
            <a:off x="6238875" y="3514725"/>
            <a:ext cx="2417763" cy="1484313"/>
          </a:xfrm>
          <a:custGeom>
            <a:avLst/>
            <a:gdLst>
              <a:gd name="T0" fmla="*/ 0 w 1523"/>
              <a:gd name="T1" fmla="*/ 864 h 935"/>
              <a:gd name="T2" fmla="*/ 365 w 1523"/>
              <a:gd name="T3" fmla="*/ 917 h 935"/>
              <a:gd name="T4" fmla="*/ 612 w 1523"/>
              <a:gd name="T5" fmla="*/ 935 h 935"/>
              <a:gd name="T6" fmla="*/ 764 w 1523"/>
              <a:gd name="T7" fmla="*/ 923 h 935"/>
              <a:gd name="T8" fmla="*/ 964 w 1523"/>
              <a:gd name="T9" fmla="*/ 899 h 935"/>
              <a:gd name="T10" fmla="*/ 1235 w 1523"/>
              <a:gd name="T11" fmla="*/ 858 h 935"/>
              <a:gd name="T12" fmla="*/ 1411 w 1523"/>
              <a:gd name="T13" fmla="*/ 817 h 935"/>
              <a:gd name="T14" fmla="*/ 1523 w 1523"/>
              <a:gd name="T15" fmla="*/ 794 h 935"/>
              <a:gd name="T16" fmla="*/ 1523 w 1523"/>
              <a:gd name="T17" fmla="*/ 0 h 935"/>
              <a:gd name="T18" fmla="*/ 1317 w 1523"/>
              <a:gd name="T19" fmla="*/ 141 h 935"/>
              <a:gd name="T20" fmla="*/ 1194 w 1523"/>
              <a:gd name="T21" fmla="*/ 229 h 935"/>
              <a:gd name="T22" fmla="*/ 1041 w 1523"/>
              <a:gd name="T23" fmla="*/ 329 h 935"/>
              <a:gd name="T24" fmla="*/ 806 w 1523"/>
              <a:gd name="T25" fmla="*/ 494 h 935"/>
              <a:gd name="T26" fmla="*/ 588 w 1523"/>
              <a:gd name="T27" fmla="*/ 647 h 935"/>
              <a:gd name="T28" fmla="*/ 377 w 1523"/>
              <a:gd name="T29" fmla="*/ 758 h 935"/>
              <a:gd name="T30" fmla="*/ 218 w 1523"/>
              <a:gd name="T31" fmla="*/ 811 h 935"/>
              <a:gd name="T32" fmla="*/ 147 w 1523"/>
              <a:gd name="T33" fmla="*/ 811 h 935"/>
              <a:gd name="T34" fmla="*/ 47 w 1523"/>
              <a:gd name="T35" fmla="*/ 788 h 935"/>
              <a:gd name="T36" fmla="*/ 0 w 1523"/>
              <a:gd name="T37" fmla="*/ 788 h 935"/>
              <a:gd name="T38" fmla="*/ 0 w 1523"/>
              <a:gd name="T39" fmla="*/ 864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23" h="935">
                <a:moveTo>
                  <a:pt x="0" y="864"/>
                </a:moveTo>
                <a:lnTo>
                  <a:pt x="365" y="917"/>
                </a:lnTo>
                <a:lnTo>
                  <a:pt x="612" y="935"/>
                </a:lnTo>
                <a:lnTo>
                  <a:pt x="764" y="923"/>
                </a:lnTo>
                <a:lnTo>
                  <a:pt x="964" y="899"/>
                </a:lnTo>
                <a:lnTo>
                  <a:pt x="1235" y="858"/>
                </a:lnTo>
                <a:lnTo>
                  <a:pt x="1411" y="817"/>
                </a:lnTo>
                <a:lnTo>
                  <a:pt x="1523" y="794"/>
                </a:lnTo>
                <a:lnTo>
                  <a:pt x="1523" y="0"/>
                </a:lnTo>
                <a:lnTo>
                  <a:pt x="1317" y="141"/>
                </a:lnTo>
                <a:lnTo>
                  <a:pt x="1194" y="229"/>
                </a:lnTo>
                <a:lnTo>
                  <a:pt x="1041" y="329"/>
                </a:lnTo>
                <a:lnTo>
                  <a:pt x="806" y="494"/>
                </a:lnTo>
                <a:lnTo>
                  <a:pt x="588" y="647"/>
                </a:lnTo>
                <a:lnTo>
                  <a:pt x="377" y="758"/>
                </a:lnTo>
                <a:lnTo>
                  <a:pt x="218" y="811"/>
                </a:lnTo>
                <a:lnTo>
                  <a:pt x="147" y="811"/>
                </a:lnTo>
                <a:lnTo>
                  <a:pt x="47" y="788"/>
                </a:lnTo>
                <a:lnTo>
                  <a:pt x="0" y="788"/>
                </a:lnTo>
                <a:lnTo>
                  <a:pt x="0" y="864"/>
                </a:lnTo>
                <a:close/>
              </a:path>
            </a:pathLst>
          </a:custGeom>
          <a:pattFill prst="lgGrid">
            <a:fgClr>
              <a:schemeClr val="accent1"/>
            </a:fgClr>
            <a:bgClr>
              <a:schemeClr val="bg1"/>
            </a:bgClr>
          </a:patt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99408" name="Freeform 16"/>
          <p:cNvSpPr>
            <a:spLocks/>
          </p:cNvSpPr>
          <p:nvPr/>
        </p:nvSpPr>
        <p:spPr bwMode="auto">
          <a:xfrm>
            <a:off x="6227763" y="3521075"/>
            <a:ext cx="2414587" cy="1268413"/>
          </a:xfrm>
          <a:custGeom>
            <a:avLst/>
            <a:gdLst>
              <a:gd name="T0" fmla="*/ 0 w 1521"/>
              <a:gd name="T1" fmla="*/ 777 h 799"/>
              <a:gd name="T2" fmla="*/ 179 w 1521"/>
              <a:gd name="T3" fmla="*/ 799 h 799"/>
              <a:gd name="T4" fmla="*/ 319 w 1521"/>
              <a:gd name="T5" fmla="*/ 783 h 799"/>
              <a:gd name="T6" fmla="*/ 436 w 1521"/>
              <a:gd name="T7" fmla="*/ 732 h 799"/>
              <a:gd name="T8" fmla="*/ 637 w 1521"/>
              <a:gd name="T9" fmla="*/ 626 h 799"/>
              <a:gd name="T10" fmla="*/ 861 w 1521"/>
              <a:gd name="T11" fmla="*/ 453 h 799"/>
              <a:gd name="T12" fmla="*/ 1146 w 1521"/>
              <a:gd name="T13" fmla="*/ 274 h 799"/>
              <a:gd name="T14" fmla="*/ 1348 w 1521"/>
              <a:gd name="T15" fmla="*/ 117 h 799"/>
              <a:gd name="T16" fmla="*/ 1521 w 1521"/>
              <a:gd name="T17"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1" h="799">
                <a:moveTo>
                  <a:pt x="0" y="777"/>
                </a:moveTo>
                <a:lnTo>
                  <a:pt x="179" y="799"/>
                </a:lnTo>
                <a:lnTo>
                  <a:pt x="319" y="783"/>
                </a:lnTo>
                <a:lnTo>
                  <a:pt x="436" y="732"/>
                </a:lnTo>
                <a:lnTo>
                  <a:pt x="637" y="626"/>
                </a:lnTo>
                <a:lnTo>
                  <a:pt x="861" y="453"/>
                </a:lnTo>
                <a:lnTo>
                  <a:pt x="1146" y="274"/>
                </a:lnTo>
                <a:lnTo>
                  <a:pt x="1348" y="117"/>
                </a:lnTo>
                <a:lnTo>
                  <a:pt x="1521"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99409" name="Freeform 17"/>
          <p:cNvSpPr>
            <a:spLocks/>
          </p:cNvSpPr>
          <p:nvPr/>
        </p:nvSpPr>
        <p:spPr bwMode="auto">
          <a:xfrm>
            <a:off x="6243638" y="3365500"/>
            <a:ext cx="2414587" cy="1268413"/>
          </a:xfrm>
          <a:custGeom>
            <a:avLst/>
            <a:gdLst>
              <a:gd name="T0" fmla="*/ 0 w 1521"/>
              <a:gd name="T1" fmla="*/ 777 h 799"/>
              <a:gd name="T2" fmla="*/ 179 w 1521"/>
              <a:gd name="T3" fmla="*/ 799 h 799"/>
              <a:gd name="T4" fmla="*/ 319 w 1521"/>
              <a:gd name="T5" fmla="*/ 783 h 799"/>
              <a:gd name="T6" fmla="*/ 436 w 1521"/>
              <a:gd name="T7" fmla="*/ 732 h 799"/>
              <a:gd name="T8" fmla="*/ 637 w 1521"/>
              <a:gd name="T9" fmla="*/ 626 h 799"/>
              <a:gd name="T10" fmla="*/ 861 w 1521"/>
              <a:gd name="T11" fmla="*/ 453 h 799"/>
              <a:gd name="T12" fmla="*/ 1146 w 1521"/>
              <a:gd name="T13" fmla="*/ 274 h 799"/>
              <a:gd name="T14" fmla="*/ 1348 w 1521"/>
              <a:gd name="T15" fmla="*/ 117 h 799"/>
              <a:gd name="T16" fmla="*/ 1521 w 1521"/>
              <a:gd name="T17"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1" h="799">
                <a:moveTo>
                  <a:pt x="0" y="777"/>
                </a:moveTo>
                <a:lnTo>
                  <a:pt x="179" y="799"/>
                </a:lnTo>
                <a:lnTo>
                  <a:pt x="319" y="783"/>
                </a:lnTo>
                <a:lnTo>
                  <a:pt x="436" y="732"/>
                </a:lnTo>
                <a:lnTo>
                  <a:pt x="637" y="626"/>
                </a:lnTo>
                <a:lnTo>
                  <a:pt x="861" y="453"/>
                </a:lnTo>
                <a:lnTo>
                  <a:pt x="1146" y="274"/>
                </a:lnTo>
                <a:lnTo>
                  <a:pt x="1348" y="117"/>
                </a:lnTo>
                <a:lnTo>
                  <a:pt x="1521"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99410" name="Freeform 18"/>
          <p:cNvSpPr>
            <a:spLocks/>
          </p:cNvSpPr>
          <p:nvPr/>
        </p:nvSpPr>
        <p:spPr bwMode="auto">
          <a:xfrm>
            <a:off x="6235700" y="4772025"/>
            <a:ext cx="2416175" cy="212725"/>
          </a:xfrm>
          <a:custGeom>
            <a:avLst/>
            <a:gdLst>
              <a:gd name="T0" fmla="*/ 0 w 1522"/>
              <a:gd name="T1" fmla="*/ 73 h 134"/>
              <a:gd name="T2" fmla="*/ 274 w 1522"/>
              <a:gd name="T3" fmla="*/ 112 h 134"/>
              <a:gd name="T4" fmla="*/ 431 w 1522"/>
              <a:gd name="T5" fmla="*/ 129 h 134"/>
              <a:gd name="T6" fmla="*/ 604 w 1522"/>
              <a:gd name="T7" fmla="*/ 134 h 134"/>
              <a:gd name="T8" fmla="*/ 750 w 1522"/>
              <a:gd name="T9" fmla="*/ 129 h 134"/>
              <a:gd name="T10" fmla="*/ 962 w 1522"/>
              <a:gd name="T11" fmla="*/ 101 h 134"/>
              <a:gd name="T12" fmla="*/ 1147 w 1522"/>
              <a:gd name="T13" fmla="*/ 79 h 134"/>
              <a:gd name="T14" fmla="*/ 1359 w 1522"/>
              <a:gd name="T15" fmla="*/ 39 h 134"/>
              <a:gd name="T16" fmla="*/ 1522 w 1522"/>
              <a:gd name="T1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2" h="134">
                <a:moveTo>
                  <a:pt x="0" y="73"/>
                </a:moveTo>
                <a:lnTo>
                  <a:pt x="274" y="112"/>
                </a:lnTo>
                <a:lnTo>
                  <a:pt x="431" y="129"/>
                </a:lnTo>
                <a:lnTo>
                  <a:pt x="604" y="134"/>
                </a:lnTo>
                <a:lnTo>
                  <a:pt x="750" y="129"/>
                </a:lnTo>
                <a:lnTo>
                  <a:pt x="962" y="101"/>
                </a:lnTo>
                <a:lnTo>
                  <a:pt x="1147" y="79"/>
                </a:lnTo>
                <a:lnTo>
                  <a:pt x="1359" y="39"/>
                </a:lnTo>
                <a:lnTo>
                  <a:pt x="1522"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99411" name="Text Box 19"/>
          <p:cNvSpPr txBox="1">
            <a:spLocks noChangeArrowheads="1"/>
          </p:cNvSpPr>
          <p:nvPr/>
        </p:nvSpPr>
        <p:spPr bwMode="auto">
          <a:xfrm>
            <a:off x="5808663" y="4065588"/>
            <a:ext cx="444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de-DE" b="1"/>
              <a:t>10</a:t>
            </a:r>
          </a:p>
        </p:txBody>
      </p:sp>
      <p:sp>
        <p:nvSpPr>
          <p:cNvPr id="699412" name="Text Box 20"/>
          <p:cNvSpPr txBox="1">
            <a:spLocks noChangeArrowheads="1"/>
          </p:cNvSpPr>
          <p:nvPr/>
        </p:nvSpPr>
        <p:spPr bwMode="auto">
          <a:xfrm>
            <a:off x="5922963" y="4386263"/>
            <a:ext cx="314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de-DE" b="1"/>
              <a:t>8</a:t>
            </a:r>
          </a:p>
        </p:txBody>
      </p:sp>
      <p:sp>
        <p:nvSpPr>
          <p:cNvPr id="699413" name="Text Box 21"/>
          <p:cNvSpPr txBox="1">
            <a:spLocks noChangeArrowheads="1"/>
          </p:cNvSpPr>
          <p:nvPr/>
        </p:nvSpPr>
        <p:spPr bwMode="auto">
          <a:xfrm>
            <a:off x="5905500" y="4713288"/>
            <a:ext cx="314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de-DE" b="1"/>
              <a:t>6</a:t>
            </a:r>
          </a:p>
        </p:txBody>
      </p:sp>
      <p:sp>
        <p:nvSpPr>
          <p:cNvPr id="699414" name="Text Box 22"/>
          <p:cNvSpPr txBox="1">
            <a:spLocks noChangeArrowheads="1"/>
          </p:cNvSpPr>
          <p:nvPr/>
        </p:nvSpPr>
        <p:spPr bwMode="auto">
          <a:xfrm>
            <a:off x="5900738" y="5010150"/>
            <a:ext cx="314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de-DE" b="1"/>
              <a:t>4</a:t>
            </a:r>
          </a:p>
        </p:txBody>
      </p:sp>
      <p:sp>
        <p:nvSpPr>
          <p:cNvPr id="699415" name="Text Box 23"/>
          <p:cNvSpPr txBox="1">
            <a:spLocks noChangeArrowheads="1"/>
          </p:cNvSpPr>
          <p:nvPr/>
        </p:nvSpPr>
        <p:spPr bwMode="auto">
          <a:xfrm>
            <a:off x="5894388" y="5335588"/>
            <a:ext cx="314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de-DE" b="1"/>
              <a:t>2</a:t>
            </a:r>
          </a:p>
        </p:txBody>
      </p:sp>
      <p:sp>
        <p:nvSpPr>
          <p:cNvPr id="699416" name="Text Box 24"/>
          <p:cNvSpPr txBox="1">
            <a:spLocks noChangeArrowheads="1"/>
          </p:cNvSpPr>
          <p:nvPr/>
        </p:nvSpPr>
        <p:spPr bwMode="auto">
          <a:xfrm>
            <a:off x="5826125" y="3170238"/>
            <a:ext cx="444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de-DE" b="1"/>
              <a:t>16</a:t>
            </a:r>
          </a:p>
        </p:txBody>
      </p:sp>
      <p:sp>
        <p:nvSpPr>
          <p:cNvPr id="699417" name="Text Box 25"/>
          <p:cNvSpPr txBox="1">
            <a:spLocks noChangeArrowheads="1"/>
          </p:cNvSpPr>
          <p:nvPr/>
        </p:nvSpPr>
        <p:spPr bwMode="auto">
          <a:xfrm>
            <a:off x="5830888" y="3479800"/>
            <a:ext cx="444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de-DE" b="1"/>
              <a:t>14</a:t>
            </a:r>
          </a:p>
        </p:txBody>
      </p:sp>
      <p:sp>
        <p:nvSpPr>
          <p:cNvPr id="699418" name="Text Box 26"/>
          <p:cNvSpPr txBox="1">
            <a:spLocks noChangeArrowheads="1"/>
          </p:cNvSpPr>
          <p:nvPr/>
        </p:nvSpPr>
        <p:spPr bwMode="auto">
          <a:xfrm>
            <a:off x="5813425" y="3749675"/>
            <a:ext cx="444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de-DE" b="1"/>
              <a:t>12</a:t>
            </a:r>
          </a:p>
        </p:txBody>
      </p:sp>
      <p:sp>
        <p:nvSpPr>
          <p:cNvPr id="699419" name="Text Box 27"/>
          <p:cNvSpPr txBox="1">
            <a:spLocks noChangeArrowheads="1"/>
          </p:cNvSpPr>
          <p:nvPr/>
        </p:nvSpPr>
        <p:spPr bwMode="auto">
          <a:xfrm rot="-5400000">
            <a:off x="4125119" y="4275932"/>
            <a:ext cx="3111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de-DE" b="1"/>
              <a:t>Kraftstoffverbrauch l/100km</a:t>
            </a:r>
          </a:p>
        </p:txBody>
      </p:sp>
      <p:sp>
        <p:nvSpPr>
          <p:cNvPr id="699420" name="Line 28"/>
          <p:cNvSpPr>
            <a:spLocks noChangeShapeType="1"/>
          </p:cNvSpPr>
          <p:nvPr/>
        </p:nvSpPr>
        <p:spPr bwMode="auto">
          <a:xfrm flipV="1">
            <a:off x="7448550" y="5616575"/>
            <a:ext cx="0" cy="1857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99421" name="Line 29"/>
          <p:cNvSpPr>
            <a:spLocks noChangeShapeType="1"/>
          </p:cNvSpPr>
          <p:nvPr/>
        </p:nvSpPr>
        <p:spPr bwMode="auto">
          <a:xfrm flipV="1">
            <a:off x="8051800" y="5611813"/>
            <a:ext cx="0" cy="1857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99422" name="Text Box 30"/>
          <p:cNvSpPr txBox="1">
            <a:spLocks noChangeArrowheads="1"/>
          </p:cNvSpPr>
          <p:nvPr/>
        </p:nvSpPr>
        <p:spPr bwMode="auto">
          <a:xfrm>
            <a:off x="7164388" y="5784850"/>
            <a:ext cx="574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de-DE" b="1"/>
              <a:t>100</a:t>
            </a:r>
          </a:p>
        </p:txBody>
      </p:sp>
      <p:sp>
        <p:nvSpPr>
          <p:cNvPr id="699423" name="Text Box 31"/>
          <p:cNvSpPr txBox="1">
            <a:spLocks noChangeArrowheads="1"/>
          </p:cNvSpPr>
          <p:nvPr/>
        </p:nvSpPr>
        <p:spPr bwMode="auto">
          <a:xfrm>
            <a:off x="8370888" y="5757863"/>
            <a:ext cx="574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de-DE" b="1"/>
              <a:t>160</a:t>
            </a:r>
          </a:p>
        </p:txBody>
      </p:sp>
      <p:sp>
        <p:nvSpPr>
          <p:cNvPr id="699424" name="Text Box 32"/>
          <p:cNvSpPr txBox="1">
            <a:spLocks noChangeArrowheads="1"/>
          </p:cNvSpPr>
          <p:nvPr/>
        </p:nvSpPr>
        <p:spPr bwMode="auto">
          <a:xfrm>
            <a:off x="6019800" y="5749925"/>
            <a:ext cx="444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de-DE" b="1"/>
              <a:t>40</a:t>
            </a:r>
          </a:p>
        </p:txBody>
      </p:sp>
      <p:sp>
        <p:nvSpPr>
          <p:cNvPr id="699425" name="Text Box 33"/>
          <p:cNvSpPr txBox="1">
            <a:spLocks noChangeArrowheads="1"/>
          </p:cNvSpPr>
          <p:nvPr/>
        </p:nvSpPr>
        <p:spPr bwMode="auto">
          <a:xfrm>
            <a:off x="6618288" y="5788025"/>
            <a:ext cx="444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de-DE" b="1"/>
              <a:t>70</a:t>
            </a:r>
          </a:p>
        </p:txBody>
      </p:sp>
      <p:sp>
        <p:nvSpPr>
          <p:cNvPr id="699426" name="Text Box 34"/>
          <p:cNvSpPr txBox="1">
            <a:spLocks noChangeArrowheads="1"/>
          </p:cNvSpPr>
          <p:nvPr/>
        </p:nvSpPr>
        <p:spPr bwMode="auto">
          <a:xfrm>
            <a:off x="7729538" y="5780088"/>
            <a:ext cx="574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de-DE" b="1"/>
              <a:t>130</a:t>
            </a:r>
          </a:p>
        </p:txBody>
      </p:sp>
      <p:sp>
        <p:nvSpPr>
          <p:cNvPr id="699427" name="Line 35"/>
          <p:cNvSpPr>
            <a:spLocks noChangeShapeType="1"/>
          </p:cNvSpPr>
          <p:nvPr/>
        </p:nvSpPr>
        <p:spPr bwMode="auto">
          <a:xfrm flipV="1">
            <a:off x="6840538" y="5603875"/>
            <a:ext cx="0" cy="1857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99428" name="Text Box 36"/>
          <p:cNvSpPr txBox="1">
            <a:spLocks noChangeArrowheads="1"/>
          </p:cNvSpPr>
          <p:nvPr/>
        </p:nvSpPr>
        <p:spPr bwMode="auto">
          <a:xfrm>
            <a:off x="5707063" y="6086475"/>
            <a:ext cx="2892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de-DE" b="1"/>
              <a:t>Fahrgeschwindigkeit km/h</a:t>
            </a:r>
          </a:p>
        </p:txBody>
      </p:sp>
      <p:sp>
        <p:nvSpPr>
          <p:cNvPr id="699429" name="Text Box 37"/>
          <p:cNvSpPr txBox="1">
            <a:spLocks noChangeArrowheads="1"/>
          </p:cNvSpPr>
          <p:nvPr/>
        </p:nvSpPr>
        <p:spPr bwMode="auto">
          <a:xfrm>
            <a:off x="7016750" y="4498975"/>
            <a:ext cx="1704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de-DE" b="1"/>
              <a:t>Luftwiderstand</a:t>
            </a:r>
          </a:p>
        </p:txBody>
      </p:sp>
      <p:sp>
        <p:nvSpPr>
          <p:cNvPr id="699430" name="Text Box 38"/>
          <p:cNvSpPr txBox="1">
            <a:spLocks noChangeArrowheads="1"/>
          </p:cNvSpPr>
          <p:nvPr/>
        </p:nvSpPr>
        <p:spPr bwMode="auto">
          <a:xfrm>
            <a:off x="6526213" y="4881563"/>
            <a:ext cx="168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de-DE" b="1"/>
              <a:t>Rollwiderstand</a:t>
            </a:r>
          </a:p>
        </p:txBody>
      </p:sp>
      <p:sp>
        <p:nvSpPr>
          <p:cNvPr id="699431" name="Text Box 39"/>
          <p:cNvSpPr txBox="1">
            <a:spLocks noChangeArrowheads="1"/>
          </p:cNvSpPr>
          <p:nvPr/>
        </p:nvSpPr>
        <p:spPr bwMode="auto">
          <a:xfrm>
            <a:off x="6515100" y="5210175"/>
            <a:ext cx="1973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de-DE" b="1"/>
              <a:t>Nulllastverbrauch</a:t>
            </a:r>
          </a:p>
        </p:txBody>
      </p:sp>
      <p:sp>
        <p:nvSpPr>
          <p:cNvPr id="699432" name="Text Box 40"/>
          <p:cNvSpPr txBox="1">
            <a:spLocks noChangeArrowheads="1"/>
          </p:cNvSpPr>
          <p:nvPr/>
        </p:nvSpPr>
        <p:spPr bwMode="auto">
          <a:xfrm>
            <a:off x="6535738" y="3429000"/>
            <a:ext cx="1328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de-DE" b="1"/>
              <a:t>Triebstrang</a:t>
            </a:r>
          </a:p>
        </p:txBody>
      </p:sp>
      <p:sp>
        <p:nvSpPr>
          <p:cNvPr id="699433" name="Line 41"/>
          <p:cNvSpPr>
            <a:spLocks noChangeShapeType="1"/>
          </p:cNvSpPr>
          <p:nvPr/>
        </p:nvSpPr>
        <p:spPr bwMode="auto">
          <a:xfrm>
            <a:off x="6826250" y="3795713"/>
            <a:ext cx="773113" cy="390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99434" name="Rectangle 42"/>
          <p:cNvSpPr>
            <a:spLocks noChangeArrowheads="1"/>
          </p:cNvSpPr>
          <p:nvPr/>
        </p:nvSpPr>
        <p:spPr bwMode="auto">
          <a:xfrm>
            <a:off x="6108700" y="6445250"/>
            <a:ext cx="2784475" cy="152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87350" indent="-387350" algn="r" eaLnBrk="0" hangingPunct="0">
              <a:spcBef>
                <a:spcPct val="50000"/>
              </a:spcBef>
              <a:buSzPct val="80000"/>
              <a:buFont typeface="Wingdings" pitchFamily="2" charset="2"/>
              <a:buNone/>
            </a:pPr>
            <a:r>
              <a:rPr lang="de-DE" sz="1200" b="1">
                <a:sym typeface="Wingdings" pitchFamily="2" charset="2"/>
              </a:rPr>
              <a:t>Quelle: Wallentowitz / RHTW Aachen</a:t>
            </a:r>
          </a:p>
        </p:txBody>
      </p:sp>
      <p:sp>
        <p:nvSpPr>
          <p:cNvPr id="699435" name="Rectangle 43"/>
          <p:cNvSpPr>
            <a:spLocks noGrp="1" noChangeArrowheads="1"/>
          </p:cNvSpPr>
          <p:nvPr>
            <p:ph type="title"/>
          </p:nvPr>
        </p:nvSpPr>
        <p:spPr>
          <a:xfrm>
            <a:off x="395288" y="730250"/>
            <a:ext cx="7800975" cy="1193800"/>
          </a:xfrm>
        </p:spPr>
        <p:txBody>
          <a:bodyPr/>
          <a:lstStyle/>
          <a:p>
            <a:r>
              <a:rPr lang="de-DE"/>
              <a:t>Aerodynamik</a:t>
            </a:r>
            <a:br>
              <a:rPr lang="de-DE"/>
            </a:br>
            <a:r>
              <a:rPr lang="de-DE">
                <a:solidFill>
                  <a:schemeClr val="tx2"/>
                </a:solidFill>
              </a:rPr>
              <a:t>Einfluss der Luftwiderstandskraft</a:t>
            </a:r>
          </a:p>
        </p:txBody>
      </p:sp>
    </p:spTree>
    <p:extLst>
      <p:ext uri="{BB962C8B-B14F-4D97-AF65-F5344CB8AC3E}">
        <p14:creationId xmlns:p14="http://schemas.microsoft.com/office/powerpoint/2010/main" val="130266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3"/>
          <p:cNvSpPr>
            <a:spLocks noGrp="1"/>
          </p:cNvSpPr>
          <p:nvPr>
            <p:ph type="ftr" sz="quarter" idx="10"/>
          </p:nvPr>
        </p:nvSpPr>
        <p:spPr/>
        <p:txBody>
          <a:bodyPr/>
          <a:lstStyle/>
          <a:p>
            <a:r>
              <a:rPr lang="de-DE"/>
              <a:t>11 Aerodynamik </a:t>
            </a:r>
          </a:p>
        </p:txBody>
      </p:sp>
      <p:sp>
        <p:nvSpPr>
          <p:cNvPr id="8" name="Foliennummernplatzhalter 4"/>
          <p:cNvSpPr>
            <a:spLocks noGrp="1"/>
          </p:cNvSpPr>
          <p:nvPr>
            <p:ph type="sldNum" sz="quarter" idx="11"/>
          </p:nvPr>
        </p:nvSpPr>
        <p:spPr/>
        <p:txBody>
          <a:bodyPr/>
          <a:lstStyle/>
          <a:p>
            <a:fld id="{8AC0CB5D-F478-41B0-B379-AB8E7642B1C5}" type="slidenum">
              <a:rPr lang="de-DE"/>
              <a:pPr/>
              <a:t>9</a:t>
            </a:fld>
            <a:endParaRPr lang="de-DE"/>
          </a:p>
        </p:txBody>
      </p:sp>
      <p:sp>
        <p:nvSpPr>
          <p:cNvPr id="716804" name="Rectangle 4"/>
          <p:cNvSpPr>
            <a:spLocks noGrp="1" noChangeArrowheads="1"/>
          </p:cNvSpPr>
          <p:nvPr>
            <p:ph type="title"/>
          </p:nvPr>
        </p:nvSpPr>
        <p:spPr>
          <a:xfrm>
            <a:off x="395288" y="730250"/>
            <a:ext cx="7800975" cy="1193800"/>
          </a:xfrm>
        </p:spPr>
        <p:txBody>
          <a:bodyPr/>
          <a:lstStyle/>
          <a:p>
            <a:r>
              <a:rPr lang="de-DE"/>
              <a:t>Aerodynamik</a:t>
            </a:r>
            <a:br>
              <a:rPr lang="de-DE"/>
            </a:br>
            <a:r>
              <a:rPr lang="de-DE">
                <a:solidFill>
                  <a:schemeClr val="tx2"/>
                </a:solidFill>
              </a:rPr>
              <a:t>Maßnahmen zur Verbesserung der Unterbodenströmung</a:t>
            </a:r>
          </a:p>
        </p:txBody>
      </p:sp>
      <p:sp>
        <p:nvSpPr>
          <p:cNvPr id="716805" name="Rectangle 5"/>
          <p:cNvSpPr>
            <a:spLocks noGrp="1" noChangeArrowheads="1"/>
          </p:cNvSpPr>
          <p:nvPr>
            <p:ph type="body" idx="1"/>
          </p:nvPr>
        </p:nvSpPr>
        <p:spPr/>
        <p:txBody>
          <a:bodyPr/>
          <a:lstStyle/>
          <a:p>
            <a:r>
              <a:rPr lang="de-DE" dirty="0" smtClean="0"/>
              <a:t>Welches Fahrzeug ist aerodynamischer?</a:t>
            </a:r>
          </a:p>
          <a:p>
            <a:pPr lvl="1"/>
            <a:r>
              <a:rPr lang="de-DE" dirty="0" smtClean="0"/>
              <a:t>Audi 100 mit außenliegenden Scheiben oder eckiger MB E-Klasse W124?</a:t>
            </a:r>
            <a:endParaRPr lang="de-DE" dirty="0"/>
          </a:p>
        </p:txBody>
      </p:sp>
      <p:sp>
        <p:nvSpPr>
          <p:cNvPr id="716807" name="Rectangle 7"/>
          <p:cNvSpPr>
            <a:spLocks noChangeArrowheads="1"/>
          </p:cNvSpPr>
          <p:nvPr/>
        </p:nvSpPr>
        <p:spPr bwMode="auto">
          <a:xfrm>
            <a:off x="1258888" y="6308725"/>
            <a:ext cx="1368425" cy="360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969" y="2537745"/>
            <a:ext cx="371475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277749" y="4547520"/>
            <a:ext cx="1616468" cy="369332"/>
          </a:xfrm>
          <a:prstGeom prst="rect">
            <a:avLst/>
          </a:prstGeom>
          <a:noFill/>
        </p:spPr>
        <p:txBody>
          <a:bodyPr wrap="none" rtlCol="0">
            <a:spAutoFit/>
          </a:bodyPr>
          <a:lstStyle/>
          <a:p>
            <a:r>
              <a:rPr lang="de-DE" dirty="0" smtClean="0"/>
              <a:t>1982: </a:t>
            </a:r>
            <a:r>
              <a:rPr lang="de-DE" dirty="0" err="1" smtClean="0"/>
              <a:t>c</a:t>
            </a:r>
            <a:r>
              <a:rPr lang="de-DE" baseline="-25000" dirty="0" err="1" smtClean="0"/>
              <a:t>W</a:t>
            </a:r>
            <a:r>
              <a:rPr lang="de-DE" dirty="0" smtClean="0"/>
              <a:t>=0,30</a:t>
            </a:r>
            <a:endParaRPr lang="de-DE" dirty="0"/>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2539078"/>
            <a:ext cx="4811577" cy="2193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feld 11"/>
          <p:cNvSpPr txBox="1"/>
          <p:nvPr/>
        </p:nvSpPr>
        <p:spPr>
          <a:xfrm>
            <a:off x="4067944" y="4742060"/>
            <a:ext cx="1556260" cy="369332"/>
          </a:xfrm>
          <a:prstGeom prst="rect">
            <a:avLst/>
          </a:prstGeom>
          <a:noFill/>
        </p:spPr>
        <p:txBody>
          <a:bodyPr wrap="none" rtlCol="0">
            <a:spAutoFit/>
          </a:bodyPr>
          <a:lstStyle/>
          <a:p>
            <a:r>
              <a:rPr lang="de-DE" dirty="0" smtClean="0"/>
              <a:t>1984: </a:t>
            </a:r>
            <a:r>
              <a:rPr lang="de-DE" dirty="0" err="1" smtClean="0"/>
              <a:t>c</a:t>
            </a:r>
            <a:r>
              <a:rPr lang="de-DE" baseline="-25000" dirty="0" err="1" smtClean="0"/>
              <a:t>W</a:t>
            </a:r>
            <a:r>
              <a:rPr lang="de-DE" dirty="0" smtClean="0"/>
              <a:t>=0,29</a:t>
            </a:r>
            <a:endParaRPr lang="de-DE" dirty="0"/>
          </a:p>
        </p:txBody>
      </p:sp>
      <p:sp>
        <p:nvSpPr>
          <p:cNvPr id="3" name="Textfeld 2"/>
          <p:cNvSpPr txBox="1"/>
          <p:nvPr/>
        </p:nvSpPr>
        <p:spPr>
          <a:xfrm>
            <a:off x="1403648" y="5517232"/>
            <a:ext cx="3699084" cy="646331"/>
          </a:xfrm>
          <a:prstGeom prst="rect">
            <a:avLst/>
          </a:prstGeom>
          <a:noFill/>
        </p:spPr>
        <p:txBody>
          <a:bodyPr wrap="square" rtlCol="0">
            <a:spAutoFit/>
          </a:bodyPr>
          <a:lstStyle/>
          <a:p>
            <a:pPr algn="ctr"/>
            <a:r>
              <a:rPr lang="de-DE" dirty="0" smtClean="0"/>
              <a:t>erstes </a:t>
            </a:r>
            <a:r>
              <a:rPr lang="de-DE" dirty="0"/>
              <a:t>Serien-Fahrzeug weltweit mit weitgehender </a:t>
            </a:r>
            <a:r>
              <a:rPr lang="de-DE" dirty="0" smtClean="0"/>
              <a:t>Unterbodenverkleidung </a:t>
            </a:r>
            <a:endParaRPr lang="de-DE" dirty="0"/>
          </a:p>
        </p:txBody>
      </p:sp>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6025" y="5054302"/>
            <a:ext cx="386715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3"/>
          <p:cNvSpPr>
            <a:spLocks noChangeArrowheads="1"/>
          </p:cNvSpPr>
          <p:nvPr/>
        </p:nvSpPr>
        <p:spPr bwMode="auto">
          <a:xfrm>
            <a:off x="6108700" y="6445250"/>
            <a:ext cx="2784475" cy="1846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87350" indent="-387350" algn="r" eaLnBrk="0" hangingPunct="0">
              <a:spcBef>
                <a:spcPct val="50000"/>
              </a:spcBef>
              <a:buSzPct val="80000"/>
              <a:buFont typeface="Wingdings" pitchFamily="2" charset="2"/>
              <a:buNone/>
            </a:pPr>
            <a:r>
              <a:rPr lang="de-DE" sz="1200" b="1" dirty="0">
                <a:sym typeface="Wingdings" pitchFamily="2" charset="2"/>
              </a:rPr>
              <a:t>Quelle: </a:t>
            </a:r>
            <a:r>
              <a:rPr lang="de-DE" sz="1200" b="1" dirty="0" smtClean="0">
                <a:sym typeface="Wingdings" pitchFamily="2" charset="2"/>
              </a:rPr>
              <a:t>Mercedes-Benz</a:t>
            </a:r>
            <a:endParaRPr lang="de-DE" sz="1200" b="1" dirty="0">
              <a:sym typeface="Wingdings" pitchFamily="2" charset="2"/>
            </a:endParaRPr>
          </a:p>
        </p:txBody>
      </p:sp>
    </p:spTree>
    <p:extLst>
      <p:ext uri="{BB962C8B-B14F-4D97-AF65-F5344CB8AC3E}">
        <p14:creationId xmlns:p14="http://schemas.microsoft.com/office/powerpoint/2010/main" val="264378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theme/theme1.xml><?xml version="1.0" encoding="utf-8"?>
<a:theme xmlns:a="http://schemas.openxmlformats.org/drawingml/2006/main" name="Daimler_PowerPoint_Presentations_071005_de">
  <a:themeElements>
    <a:clrScheme name="Daimler_PowerPoint_Presentations_071005_de 1">
      <a:dk1>
        <a:srgbClr val="000000"/>
      </a:dk1>
      <a:lt1>
        <a:srgbClr val="FFFFFF"/>
      </a:lt1>
      <a:dk2>
        <a:srgbClr val="182B45"/>
      </a:dk2>
      <a:lt2>
        <a:srgbClr val="3F9AC9"/>
      </a:lt2>
      <a:accent1>
        <a:srgbClr val="D2D4D6"/>
      </a:accent1>
      <a:accent2>
        <a:srgbClr val="76787A"/>
      </a:accent2>
      <a:accent3>
        <a:srgbClr val="FFFFFF"/>
      </a:accent3>
      <a:accent4>
        <a:srgbClr val="000000"/>
      </a:accent4>
      <a:accent5>
        <a:srgbClr val="E5E6E8"/>
      </a:accent5>
      <a:accent6>
        <a:srgbClr val="6A6C6E"/>
      </a:accent6>
      <a:hlink>
        <a:srgbClr val="AFB2B4"/>
      </a:hlink>
      <a:folHlink>
        <a:srgbClr val="DFE0E2"/>
      </a:folHlink>
    </a:clrScheme>
    <a:fontScheme name="Daimler_PowerPoint_Presentations_071005_de">
      <a:majorFont>
        <a:latin typeface="CorpoS"/>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CorpoS" pitchFamily="2"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CorpoS" pitchFamily="2" charset="0"/>
          </a:defRPr>
        </a:defPPr>
      </a:lstStyle>
    </a:lnDef>
  </a:objectDefaults>
  <a:extraClrSchemeLst>
    <a:extraClrScheme>
      <a:clrScheme name="Daimler_PowerPoint_Presentations_071005_de 1">
        <a:dk1>
          <a:srgbClr val="000000"/>
        </a:dk1>
        <a:lt1>
          <a:srgbClr val="FFFFFF"/>
        </a:lt1>
        <a:dk2>
          <a:srgbClr val="182B45"/>
        </a:dk2>
        <a:lt2>
          <a:srgbClr val="3F9AC9"/>
        </a:lt2>
        <a:accent1>
          <a:srgbClr val="D2D4D6"/>
        </a:accent1>
        <a:accent2>
          <a:srgbClr val="76787A"/>
        </a:accent2>
        <a:accent3>
          <a:srgbClr val="FFFFFF"/>
        </a:accent3>
        <a:accent4>
          <a:srgbClr val="000000"/>
        </a:accent4>
        <a:accent5>
          <a:srgbClr val="E5E6E8"/>
        </a:accent5>
        <a:accent6>
          <a:srgbClr val="6A6C6E"/>
        </a:accent6>
        <a:hlink>
          <a:srgbClr val="AFB2B4"/>
        </a:hlink>
        <a:folHlink>
          <a:srgbClr val="DFE0E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1246</Words>
  <Application>Microsoft Office PowerPoint</Application>
  <PresentationFormat>Bildschirmpräsentation (4:3)</PresentationFormat>
  <Paragraphs>295</Paragraphs>
  <Slides>26</Slides>
  <Notes>20</Notes>
  <HiddenSlides>1</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26</vt:i4>
      </vt:variant>
    </vt:vector>
  </HeadingPairs>
  <TitlesOfParts>
    <vt:vector size="28" baseType="lpstr">
      <vt:lpstr>Daimler_PowerPoint_Presentations_071005_de</vt:lpstr>
      <vt:lpstr>Formel</vt:lpstr>
      <vt:lpstr>Karosserietechnik 11 Aerodynamik</vt:lpstr>
      <vt:lpstr>Aerodynamik Einfluss der Aerodynamik auf den Leistungsbedarf</vt:lpstr>
      <vt:lpstr>Aerodynamik Einfluss der Aerodynamik auf den Verbrauch</vt:lpstr>
      <vt:lpstr>Aerodynamik Einfluss der Aerodynamik auf den Verbrauch</vt:lpstr>
      <vt:lpstr>Aerodynamik Einfluss der Aerodynamik auf den Verbrauch</vt:lpstr>
      <vt:lpstr>Aerodynamik Einfluss der Aerodynamik auf den Verbrauch</vt:lpstr>
      <vt:lpstr>Aerodynamik Einfluss der Aerodynamik auf den Verbrauch</vt:lpstr>
      <vt:lpstr>Aerodynamik Einfluss der Luftwiderstandskraft</vt:lpstr>
      <vt:lpstr>Aerodynamik Maßnahmen zur Verbesserung der Unterbodenströmung</vt:lpstr>
      <vt:lpstr>Aerodynamik Maßnahmen zur Verbesserung der Unterbodenströmung</vt:lpstr>
      <vt:lpstr>Aerodynamik Maßnahmen zur Verbesserung der Unterbodenströmung</vt:lpstr>
      <vt:lpstr>Aerodynamik Maßnahmen zur Verbesserung der Unterbodenströmung</vt:lpstr>
      <vt:lpstr>Aerodynamik Anmerkungen zur Aerodynamik</vt:lpstr>
      <vt:lpstr>Aerodynamik Maßnahmen zur Verbesserung der Aerodynamik mit geringem Einfluss auf das Design</vt:lpstr>
      <vt:lpstr>Aerodynamik Einfluss der Aerodynamik auf die Fahrstabilität und Fahrsicherheit</vt:lpstr>
      <vt:lpstr>Aerodynamik Aerodynamik und Schmutzfreihaltung Seitenscheibe</vt:lpstr>
      <vt:lpstr>Aerodynamik Widerspruch zwischen Aerodynamik und Funktionalität</vt:lpstr>
      <vt:lpstr>Aerodynamik Experimentelle Methoden</vt:lpstr>
      <vt:lpstr>Aerodynamik Experimentelle Methoden</vt:lpstr>
      <vt:lpstr>Aerodynamik Experimentelle Methoden</vt:lpstr>
      <vt:lpstr>Aerodynamik Experimentelle Methoden</vt:lpstr>
      <vt:lpstr>Aerodynamik Experimentelle Methoden</vt:lpstr>
      <vt:lpstr>Aerodynamik Aero-Akustikwindkanal Sindelfingen</vt:lpstr>
      <vt:lpstr>Aerodynamik Aero-Akustikwindkanal Sindelfingen – Gebläseleistungsdaten</vt:lpstr>
      <vt:lpstr>Aerodynamik Numerische Methoden</vt:lpstr>
      <vt:lpstr>Karosserietechnik 11 Aerodynamik</vt:lpstr>
    </vt:vector>
  </TitlesOfParts>
  <Company>DaimlerChrysler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dc:title>
  <dc:creator>Johannes Weiss</dc:creator>
  <dc:description>Template (German version)</dc:description>
  <cp:lastModifiedBy>Weiss, Johannes (059)</cp:lastModifiedBy>
  <cp:revision>158</cp:revision>
  <dcterms:created xsi:type="dcterms:W3CDTF">2007-10-09T09:20:51Z</dcterms:created>
  <dcterms:modified xsi:type="dcterms:W3CDTF">2016-04-14T06:48:38Z</dcterms:modified>
  <cp:category>PowerPoint Presentations/Präsentationen</cp:category>
</cp:coreProperties>
</file>