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54"/>
  </p:notesMasterIdLst>
  <p:sldIdLst>
    <p:sldId id="473" r:id="rId2"/>
    <p:sldId id="474" r:id="rId3"/>
    <p:sldId id="475" r:id="rId4"/>
    <p:sldId id="476" r:id="rId5"/>
    <p:sldId id="477" r:id="rId6"/>
    <p:sldId id="517" r:id="rId7"/>
    <p:sldId id="537" r:id="rId8"/>
    <p:sldId id="535" r:id="rId9"/>
    <p:sldId id="496" r:id="rId10"/>
    <p:sldId id="487" r:id="rId11"/>
    <p:sldId id="491" r:id="rId12"/>
    <p:sldId id="518" r:id="rId13"/>
    <p:sldId id="519" r:id="rId14"/>
    <p:sldId id="534" r:id="rId15"/>
    <p:sldId id="478" r:id="rId16"/>
    <p:sldId id="479" r:id="rId17"/>
    <p:sldId id="480" r:id="rId18"/>
    <p:sldId id="540" r:id="rId19"/>
    <p:sldId id="516" r:id="rId20"/>
    <p:sldId id="481" r:id="rId21"/>
    <p:sldId id="536" r:id="rId22"/>
    <p:sldId id="520" r:id="rId23"/>
    <p:sldId id="538" r:id="rId24"/>
    <p:sldId id="539" r:id="rId25"/>
    <p:sldId id="500" r:id="rId26"/>
    <p:sldId id="501" r:id="rId27"/>
    <p:sldId id="503"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21" r:id="rId41"/>
    <p:sldId id="522" r:id="rId42"/>
    <p:sldId id="523" r:id="rId43"/>
    <p:sldId id="524" r:id="rId44"/>
    <p:sldId id="525" r:id="rId45"/>
    <p:sldId id="526" r:id="rId46"/>
    <p:sldId id="527" r:id="rId47"/>
    <p:sldId id="528" r:id="rId48"/>
    <p:sldId id="532" r:id="rId49"/>
    <p:sldId id="529" r:id="rId50"/>
    <p:sldId id="530" r:id="rId51"/>
    <p:sldId id="531" r:id="rId52"/>
    <p:sldId id="533" r:id="rId53"/>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CorpoS" pitchFamily="2" charset="0"/>
        <a:ea typeface="+mn-ea"/>
        <a:cs typeface="+mn-cs"/>
      </a:defRPr>
    </a:lvl1pPr>
    <a:lvl2pPr marL="457200" algn="l" rtl="0" fontAlgn="base">
      <a:spcBef>
        <a:spcPct val="0"/>
      </a:spcBef>
      <a:spcAft>
        <a:spcPct val="0"/>
      </a:spcAft>
      <a:defRPr kern="1200">
        <a:solidFill>
          <a:schemeClr val="tx1"/>
        </a:solidFill>
        <a:latin typeface="CorpoS" pitchFamily="2" charset="0"/>
        <a:ea typeface="+mn-ea"/>
        <a:cs typeface="+mn-cs"/>
      </a:defRPr>
    </a:lvl2pPr>
    <a:lvl3pPr marL="914400" algn="l" rtl="0" fontAlgn="base">
      <a:spcBef>
        <a:spcPct val="0"/>
      </a:spcBef>
      <a:spcAft>
        <a:spcPct val="0"/>
      </a:spcAft>
      <a:defRPr kern="1200">
        <a:solidFill>
          <a:schemeClr val="tx1"/>
        </a:solidFill>
        <a:latin typeface="CorpoS" pitchFamily="2" charset="0"/>
        <a:ea typeface="+mn-ea"/>
        <a:cs typeface="+mn-cs"/>
      </a:defRPr>
    </a:lvl3pPr>
    <a:lvl4pPr marL="1371600" algn="l" rtl="0" fontAlgn="base">
      <a:spcBef>
        <a:spcPct val="0"/>
      </a:spcBef>
      <a:spcAft>
        <a:spcPct val="0"/>
      </a:spcAft>
      <a:defRPr kern="1200">
        <a:solidFill>
          <a:schemeClr val="tx1"/>
        </a:solidFill>
        <a:latin typeface="CorpoS" pitchFamily="2" charset="0"/>
        <a:ea typeface="+mn-ea"/>
        <a:cs typeface="+mn-cs"/>
      </a:defRPr>
    </a:lvl4pPr>
    <a:lvl5pPr marL="1828800" algn="l" rtl="0" fontAlgn="base">
      <a:spcBef>
        <a:spcPct val="0"/>
      </a:spcBef>
      <a:spcAft>
        <a:spcPct val="0"/>
      </a:spcAft>
      <a:defRPr kern="1200">
        <a:solidFill>
          <a:schemeClr val="tx1"/>
        </a:solidFill>
        <a:latin typeface="CorpoS" pitchFamily="2" charset="0"/>
        <a:ea typeface="+mn-ea"/>
        <a:cs typeface="+mn-cs"/>
      </a:defRPr>
    </a:lvl5pPr>
    <a:lvl6pPr marL="2286000" algn="l" defTabSz="914400" rtl="0" eaLnBrk="1" latinLnBrk="0" hangingPunct="1">
      <a:defRPr kern="1200">
        <a:solidFill>
          <a:schemeClr val="tx1"/>
        </a:solidFill>
        <a:latin typeface="CorpoS" pitchFamily="2" charset="0"/>
        <a:ea typeface="+mn-ea"/>
        <a:cs typeface="+mn-cs"/>
      </a:defRPr>
    </a:lvl6pPr>
    <a:lvl7pPr marL="2743200" algn="l" defTabSz="914400" rtl="0" eaLnBrk="1" latinLnBrk="0" hangingPunct="1">
      <a:defRPr kern="1200">
        <a:solidFill>
          <a:schemeClr val="tx1"/>
        </a:solidFill>
        <a:latin typeface="CorpoS" pitchFamily="2" charset="0"/>
        <a:ea typeface="+mn-ea"/>
        <a:cs typeface="+mn-cs"/>
      </a:defRPr>
    </a:lvl7pPr>
    <a:lvl8pPr marL="3200400" algn="l" defTabSz="914400" rtl="0" eaLnBrk="1" latinLnBrk="0" hangingPunct="1">
      <a:defRPr kern="1200">
        <a:solidFill>
          <a:schemeClr val="tx1"/>
        </a:solidFill>
        <a:latin typeface="CorpoS" pitchFamily="2" charset="0"/>
        <a:ea typeface="+mn-ea"/>
        <a:cs typeface="+mn-cs"/>
      </a:defRPr>
    </a:lvl8pPr>
    <a:lvl9pPr marL="3657600" algn="l" defTabSz="914400" rtl="0" eaLnBrk="1" latinLnBrk="0" hangingPunct="1">
      <a:defRPr kern="1200">
        <a:solidFill>
          <a:schemeClr val="tx1"/>
        </a:solidFill>
        <a:latin typeface="Corpo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E7E9EA"/>
    <a:srgbClr val="8D8F92"/>
    <a:srgbClr val="E3B949"/>
    <a:srgbClr val="606061"/>
    <a:srgbClr val="CCFF99"/>
    <a:srgbClr val="CC99FF"/>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8" autoAdjust="0"/>
    <p:restoredTop sz="96976" autoAdjust="0"/>
  </p:normalViewPr>
  <p:slideViewPr>
    <p:cSldViewPr snapToObjects="1">
      <p:cViewPr varScale="1">
        <p:scale>
          <a:sx n="107" d="100"/>
          <a:sy n="107" d="100"/>
        </p:scale>
        <p:origin x="-1650" y="-96"/>
      </p:cViewPr>
      <p:guideLst>
        <p:guide orient="horz" pos="375"/>
        <p:guide orient="horz" pos="981"/>
        <p:guide orient="horz" pos="1207"/>
        <p:guide orient="horz" pos="1434"/>
        <p:guide orient="horz" pos="1706"/>
        <p:guide orient="horz" pos="4065"/>
        <p:guide orient="horz" pos="4156"/>
        <p:guide orient="horz" pos="460"/>
        <p:guide pos="2880"/>
        <p:guide pos="249"/>
        <p:guide pos="158"/>
        <p:guide pos="5511"/>
        <p:guide pos="56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smtClean="0">
                <a:latin typeface="Arial" charset="0"/>
              </a:defRPr>
            </a:lvl1pPr>
          </a:lstStyle>
          <a:p>
            <a:pPr>
              <a:defRPr/>
            </a:pPr>
            <a:endParaRPr lang="de-DE"/>
          </a:p>
        </p:txBody>
      </p:sp>
      <p:sp>
        <p:nvSpPr>
          <p:cNvPr id="20483"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smtClean="0">
                <a:latin typeface="Arial" charset="0"/>
              </a:defRPr>
            </a:lvl1pPr>
          </a:lstStyle>
          <a:p>
            <a:pPr>
              <a:defRPr/>
            </a:pPr>
            <a:endParaRPr lang="de-DE"/>
          </a:p>
        </p:txBody>
      </p:sp>
      <p:sp>
        <p:nvSpPr>
          <p:cNvPr id="3584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486"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smtClean="0">
                <a:latin typeface="Arial" charset="0"/>
              </a:defRPr>
            </a:lvl1pPr>
          </a:lstStyle>
          <a:p>
            <a:pPr>
              <a:defRPr/>
            </a:pPr>
            <a:endParaRPr lang="de-DE"/>
          </a:p>
        </p:txBody>
      </p:sp>
      <p:sp>
        <p:nvSpPr>
          <p:cNvPr id="20487"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smtClean="0">
                <a:latin typeface="Arial" charset="0"/>
              </a:defRPr>
            </a:lvl1pPr>
          </a:lstStyle>
          <a:p>
            <a:pPr>
              <a:defRPr/>
            </a:pPr>
            <a:fld id="{D9636A04-3843-4681-912D-AC19CD738D7B}" type="slidenum">
              <a:rPr lang="de-DE"/>
              <a:pPr>
                <a:defRPr/>
              </a:pPr>
              <a:t>‹Nr.›</a:t>
            </a:fld>
            <a:endParaRPr lang="de-DE"/>
          </a:p>
        </p:txBody>
      </p:sp>
    </p:spTree>
    <p:extLst>
      <p:ext uri="{BB962C8B-B14F-4D97-AF65-F5344CB8AC3E}">
        <p14:creationId xmlns:p14="http://schemas.microsoft.com/office/powerpoint/2010/main" val="2107936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1AA5E-DF5A-4CE6-8BFC-BDC0B7445AA6}" type="slidenum">
              <a:rPr lang="de-DE"/>
              <a:pPr/>
              <a:t>43</a:t>
            </a:fld>
            <a:endParaRPr lang="de-DE"/>
          </a:p>
        </p:txBody>
      </p:sp>
      <p:sp>
        <p:nvSpPr>
          <p:cNvPr id="681986" name="Rectangle 2"/>
          <p:cNvSpPr>
            <a:spLocks noGrp="1" noRot="1" noChangeAspect="1" noChangeArrowheads="1" noTextEdit="1"/>
          </p:cNvSpPr>
          <p:nvPr>
            <p:ph type="sldImg"/>
          </p:nvPr>
        </p:nvSpPr>
        <p:spPr>
          <a:xfrm>
            <a:off x="992188" y="768350"/>
            <a:ext cx="5114925" cy="3836988"/>
          </a:xfrm>
          <a:ln/>
        </p:spPr>
      </p:sp>
      <p:sp>
        <p:nvSpPr>
          <p:cNvPr id="681987" name="Rectangle 3"/>
          <p:cNvSpPr>
            <a:spLocks noGrp="1" noChangeArrowheads="1"/>
          </p:cNvSpPr>
          <p:nvPr>
            <p:ph type="body" idx="1"/>
          </p:nvPr>
        </p:nvSpPr>
        <p:spPr/>
        <p:txBody>
          <a:bodyPr/>
          <a:lstStyle/>
          <a:p>
            <a:r>
              <a:rPr lang="de-DE"/>
              <a:t>Mit Hilfe des Eisen-Kohlenstoff-Diagrammes lassen sich beispielsweise einige Fragen zum unterschiedlichen Verhalten von Stahl (&lt;2,06 % C) und Gusseisen (&gt;2,06 % C) klären:</a:t>
            </a:r>
          </a:p>
          <a:p>
            <a:r>
              <a:rPr lang="de-DE"/>
              <a:t>Stahl lässt sich schmieden, weil er im weiten, homogenen Austenitbereich gut verformbar ist. Bei Gusseisen tritt dieses Verhalten nicht ein, weil die größeren Anteile von Kohlenstoff in Form von Graphit oder Ledeburit die Verformbarkeit erschweren und der Übergang in die Schmelze schroff ist. </a:t>
            </a:r>
          </a:p>
          <a:p>
            <a:r>
              <a:rPr lang="de-DE"/>
              <a:t>Die Schmelztemperatur des reinen Eisens liegt bei 1536 °C, die Temperaturen der vollständigen Erstarrung (bzw. Beginn des Aufschmelzens) von Stahl (Linie A-H-J-E) und Gusseisen (Linie E-C-F bei 1147 °C) sind ebenfalls ablesbar. Der niedrigere Schmelzpunkt des Gusseisens ist eine der Ursachen, warum dieses besser und einfacher gießbar ist als Stahl. </a:t>
            </a:r>
          </a:p>
          <a:p>
            <a:r>
              <a:rPr lang="de-DE"/>
              <a:t>Alle diese Eigenschaften machen das Eisen-Kohlenstoff-Diagramm zu einem wichtigen Werkzeug für die Beurteilung eines der am meisten verwendeten Werkstoffe.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55EFB-50AF-434C-9F0D-56B6C81C9956}" type="slidenum">
              <a:rPr lang="de-DE"/>
              <a:pPr/>
              <a:t>44</a:t>
            </a:fld>
            <a:endParaRPr lang="de-DE"/>
          </a:p>
        </p:txBody>
      </p:sp>
      <p:sp>
        <p:nvSpPr>
          <p:cNvPr id="694274" name="Rectangle 2"/>
          <p:cNvSpPr>
            <a:spLocks noGrp="1" noRot="1" noChangeAspect="1" noChangeArrowheads="1" noTextEdit="1"/>
          </p:cNvSpPr>
          <p:nvPr>
            <p:ph type="sldImg"/>
          </p:nvPr>
        </p:nvSpPr>
        <p:spPr>
          <a:xfrm>
            <a:off x="992188" y="768350"/>
            <a:ext cx="5114925" cy="3836988"/>
          </a:xfrm>
          <a:ln/>
        </p:spPr>
      </p:sp>
      <p:sp>
        <p:nvSpPr>
          <p:cNvPr id="694275" name="Rectangle 3"/>
          <p:cNvSpPr>
            <a:spLocks noGrp="1" noChangeArrowheads="1"/>
          </p:cNvSpPr>
          <p:nvPr>
            <p:ph type="body" idx="1"/>
          </p:nvPr>
        </p:nvSpPr>
        <p:spPr/>
        <p:txBody>
          <a:bodyPr/>
          <a:lstStyle/>
          <a:p>
            <a:r>
              <a:rPr lang="de-DE"/>
              <a:t>Mit Hilfe des Eisen-Kohlenstoff-Diagrammes lassen sich beispielsweise einige Fragen zum unterschiedlichen Verhalten von Stahl (&lt;2,06 % C) und Gusseisen (&gt;2,06 % C) klären:</a:t>
            </a:r>
          </a:p>
          <a:p>
            <a:r>
              <a:rPr lang="de-DE"/>
              <a:t>Stahl lässt sich schmieden, weil er im weiten, homogenen Austenitbereich gut verformbar ist. Bei Gusseisen tritt dieses Verhalten nicht ein, weil die größeren Anteile von Kohlenstoff in Form von Graphit oder Ledeburit die Verformbarkeit erschweren und der Übergang in die Schmelze schroff ist. </a:t>
            </a:r>
          </a:p>
          <a:p>
            <a:r>
              <a:rPr lang="de-DE"/>
              <a:t>Die Schmelztemperatur des reinen Eisens liegt bei 1536 °C, die Temperaturen der vollständigen Erstarrung (bzw. Beginn des Aufschmelzens) von Stahl (Linie A-H-J-E) und Gusseisen (Linie E-C-F bei 1147 °C) sind ebenfalls ablesbar. Der niedrigere Schmelzpunkt des Gusseisens ist eine der Ursachen, warum dieses besser und einfacher gießbar ist als Stahl. </a:t>
            </a:r>
          </a:p>
          <a:p>
            <a:r>
              <a:rPr lang="de-DE"/>
              <a:t>Alle diese Eigenschaften machen das Eisen-Kohlenstoff-Diagramm zu einem wichtigen Werkzeug für die Beurteilung eines der am meisten verwendeten Werkstoffe.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4" name="Picture 15" descr="weiß"/>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588" y="3175"/>
            <a:ext cx="252412"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weiß"/>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175"/>
            <a:ext cx="247651"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weiß"/>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91376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weiß"/>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6599238"/>
            <a:ext cx="9137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54338" y="2205038"/>
            <a:ext cx="3232150" cy="86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6"/>
          <p:cNvSpPr txBox="1">
            <a:spLocks noChangeArrowheads="1"/>
          </p:cNvSpPr>
          <p:nvPr userDrawn="1"/>
        </p:nvSpPr>
        <p:spPr bwMode="auto">
          <a:xfrm>
            <a:off x="3898900" y="1484313"/>
            <a:ext cx="134937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a:solidFill>
                  <a:schemeClr val="tx1"/>
                </a:solidFill>
                <a:latin typeface="CorpoS" pitchFamily="2" charset="0"/>
              </a:defRPr>
            </a:lvl1pPr>
            <a:lvl2pPr marL="742950" indent="-285750" eaLnBrk="0" hangingPunct="0">
              <a:defRPr>
                <a:solidFill>
                  <a:schemeClr val="tx1"/>
                </a:solidFill>
                <a:latin typeface="CorpoS" pitchFamily="2" charset="0"/>
              </a:defRPr>
            </a:lvl2pPr>
            <a:lvl3pPr marL="1143000" indent="-228600" eaLnBrk="0" hangingPunct="0">
              <a:defRPr>
                <a:solidFill>
                  <a:schemeClr val="tx1"/>
                </a:solidFill>
                <a:latin typeface="CorpoS" pitchFamily="2" charset="0"/>
              </a:defRPr>
            </a:lvl3pPr>
            <a:lvl4pPr marL="1600200" indent="-228600" eaLnBrk="0" hangingPunct="0">
              <a:defRPr>
                <a:solidFill>
                  <a:schemeClr val="tx1"/>
                </a:solidFill>
                <a:latin typeface="CorpoS" pitchFamily="2" charset="0"/>
              </a:defRPr>
            </a:lvl4pPr>
            <a:lvl5pPr marL="2057400" indent="-228600" eaLnBrk="0" hangingPunct="0">
              <a:defRPr>
                <a:solidFill>
                  <a:schemeClr val="tx1"/>
                </a:solidFill>
                <a:latin typeface="CorpoS" pitchFamily="2" charset="0"/>
              </a:defRPr>
            </a:lvl5pPr>
            <a:lvl6pPr marL="2514600" indent="-228600" eaLnBrk="0" fontAlgn="base" hangingPunct="0">
              <a:spcBef>
                <a:spcPct val="0"/>
              </a:spcBef>
              <a:spcAft>
                <a:spcPct val="0"/>
              </a:spcAft>
              <a:defRPr>
                <a:solidFill>
                  <a:schemeClr val="tx1"/>
                </a:solidFill>
                <a:latin typeface="CorpoS" pitchFamily="2" charset="0"/>
              </a:defRPr>
            </a:lvl6pPr>
            <a:lvl7pPr marL="2971800" indent="-228600" eaLnBrk="0" fontAlgn="base" hangingPunct="0">
              <a:spcBef>
                <a:spcPct val="0"/>
              </a:spcBef>
              <a:spcAft>
                <a:spcPct val="0"/>
              </a:spcAft>
              <a:defRPr>
                <a:solidFill>
                  <a:schemeClr val="tx1"/>
                </a:solidFill>
                <a:latin typeface="CorpoS" pitchFamily="2" charset="0"/>
              </a:defRPr>
            </a:lvl7pPr>
            <a:lvl8pPr marL="3429000" indent="-228600" eaLnBrk="0" fontAlgn="base" hangingPunct="0">
              <a:spcBef>
                <a:spcPct val="0"/>
              </a:spcBef>
              <a:spcAft>
                <a:spcPct val="0"/>
              </a:spcAft>
              <a:defRPr>
                <a:solidFill>
                  <a:schemeClr val="tx1"/>
                </a:solidFill>
                <a:latin typeface="CorpoS" pitchFamily="2" charset="0"/>
              </a:defRPr>
            </a:lvl8pPr>
            <a:lvl9pPr marL="3886200" indent="-228600" eaLnBrk="0" fontAlgn="base" hangingPunct="0">
              <a:spcBef>
                <a:spcPct val="0"/>
              </a:spcBef>
              <a:spcAft>
                <a:spcPct val="0"/>
              </a:spcAft>
              <a:defRPr>
                <a:solidFill>
                  <a:schemeClr val="tx1"/>
                </a:solidFill>
                <a:latin typeface="CorpoS" pitchFamily="2" charset="0"/>
              </a:defRPr>
            </a:lvl9pPr>
          </a:lstStyle>
          <a:p>
            <a:pPr algn="ctr" eaLnBrk="1" hangingPunct="1"/>
            <a:r>
              <a:rPr lang="de-DE" sz="1600"/>
              <a:t>im Auftrag der</a:t>
            </a:r>
          </a:p>
        </p:txBody>
      </p:sp>
      <p:pic>
        <p:nvPicPr>
          <p:cNvPr id="11" name="Picture 2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51175" y="781050"/>
            <a:ext cx="2776538"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1" name="Rectangle 5"/>
          <p:cNvSpPr>
            <a:spLocks noGrp="1" noChangeArrowheads="1"/>
          </p:cNvSpPr>
          <p:nvPr>
            <p:ph type="ctrTitle"/>
          </p:nvPr>
        </p:nvSpPr>
        <p:spPr>
          <a:xfrm>
            <a:off x="396875" y="3500438"/>
            <a:ext cx="8351838" cy="381000"/>
          </a:xfrm>
        </p:spPr>
        <p:txBody>
          <a:bodyPr bIns="0"/>
          <a:lstStyle>
            <a:lvl1pPr algn="ctr">
              <a:defRPr sz="2800">
                <a:solidFill>
                  <a:schemeClr val="bg1"/>
                </a:solidFill>
              </a:defRPr>
            </a:lvl1pPr>
          </a:lstStyle>
          <a:p>
            <a:pPr lvl="0"/>
            <a:r>
              <a:rPr lang="de-DE" noProof="0" smtClean="0"/>
              <a:t>Titelmasterformat durch Klicken bearbeiten</a:t>
            </a:r>
          </a:p>
        </p:txBody>
      </p:sp>
      <p:sp>
        <p:nvSpPr>
          <p:cNvPr id="178178" name="Rectangle 2"/>
          <p:cNvSpPr>
            <a:spLocks noGrp="1" noChangeArrowheads="1"/>
          </p:cNvSpPr>
          <p:nvPr>
            <p:ph type="subTitle" idx="1" hasCustomPrompt="1"/>
          </p:nvPr>
        </p:nvSpPr>
        <p:spPr>
          <a:xfrm>
            <a:off x="396875" y="3881438"/>
            <a:ext cx="8351838" cy="2571750"/>
          </a:xfrm>
        </p:spPr>
        <p:txBody>
          <a:bodyPr/>
          <a:lstStyle>
            <a:lvl1pPr marL="0" indent="0" algn="ctr">
              <a:lnSpc>
                <a:spcPts val="3000"/>
              </a:lnSpc>
              <a:buFont typeface="Wingdings" pitchFamily="2" charset="2"/>
              <a:buNone/>
              <a:defRPr sz="2800">
                <a:solidFill>
                  <a:schemeClr val="bg2"/>
                </a:solidFill>
              </a:defRPr>
            </a:lvl1pPr>
          </a:lstStyle>
          <a:p>
            <a:pPr lvl="0"/>
            <a:r>
              <a:rPr lang="de-DE" noProof="0" dirty="0" smtClean="0"/>
              <a:t>Formatvorlage Untertitelmaster durch Klicken bearbeiten</a:t>
            </a:r>
          </a:p>
        </p:txBody>
      </p:sp>
      <p:sp>
        <p:nvSpPr>
          <p:cNvPr id="8" name="Rectangle 23"/>
          <p:cNvSpPr>
            <a:spLocks noChangeArrowheads="1"/>
          </p:cNvSpPr>
          <p:nvPr/>
        </p:nvSpPr>
        <p:spPr bwMode="auto">
          <a:xfrm>
            <a:off x="3376613" y="4246563"/>
            <a:ext cx="241935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lnSpc>
                <a:spcPct val="90000"/>
              </a:lnSpc>
              <a:spcAft>
                <a:spcPct val="50000"/>
              </a:spcAft>
            </a:pPr>
            <a:r>
              <a:rPr lang="de-DE" sz="2800" dirty="0">
                <a:solidFill>
                  <a:schemeClr val="bg2"/>
                </a:solidFill>
              </a:rPr>
              <a:t>SS </a:t>
            </a:r>
            <a:r>
              <a:rPr lang="de-DE" sz="2800" dirty="0" smtClean="0">
                <a:solidFill>
                  <a:schemeClr val="bg2"/>
                </a:solidFill>
              </a:rPr>
              <a:t>2016</a:t>
            </a:r>
            <a:r>
              <a:rPr lang="de-DE" sz="900" dirty="0" smtClean="0"/>
              <a:t> </a:t>
            </a:r>
            <a:endParaRPr lang="de-DE" sz="900" dirty="0"/>
          </a:p>
        </p:txBody>
      </p:sp>
    </p:spTree>
    <p:extLst>
      <p:ext uri="{BB962C8B-B14F-4D97-AF65-F5344CB8AC3E}">
        <p14:creationId xmlns:p14="http://schemas.microsoft.com/office/powerpoint/2010/main" val="185025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3"/>
          <p:cNvSpPr>
            <a:spLocks noGrp="1" noChangeArrowheads="1"/>
          </p:cNvSpPr>
          <p:nvPr>
            <p:ph type="ftr" sz="quarter" idx="10"/>
          </p:nvPr>
        </p:nvSpPr>
        <p:spPr>
          <a:ln/>
        </p:spPr>
        <p:txBody>
          <a:bodyPr/>
          <a:lstStyle>
            <a:lvl1pPr>
              <a:defRPr/>
            </a:lvl1pPr>
          </a:lstStyle>
          <a:p>
            <a:pPr>
              <a:defRPr/>
            </a:pPr>
            <a:r>
              <a:rPr lang="de-DE" smtClean="0"/>
              <a:t>Karosserietechnik - Übersicht</a:t>
            </a:r>
            <a:endParaRPr lang="de-DE"/>
          </a:p>
        </p:txBody>
      </p:sp>
      <p:sp>
        <p:nvSpPr>
          <p:cNvPr id="5" name="Rectangle 4"/>
          <p:cNvSpPr>
            <a:spLocks noGrp="1" noChangeArrowheads="1"/>
          </p:cNvSpPr>
          <p:nvPr>
            <p:ph type="sldNum" sz="quarter" idx="11"/>
          </p:nvPr>
        </p:nvSpPr>
        <p:spPr>
          <a:ln/>
        </p:spPr>
        <p:txBody>
          <a:bodyPr/>
          <a:lstStyle>
            <a:lvl1pPr>
              <a:defRPr/>
            </a:lvl1pPr>
          </a:lstStyle>
          <a:p>
            <a:pPr>
              <a:defRPr/>
            </a:pPr>
            <a:fld id="{D5BC74AA-9D64-449B-A06D-6ED77BD4A5A9}" type="slidenum">
              <a:rPr lang="de-DE"/>
              <a:pPr>
                <a:defRPr/>
              </a:pPr>
              <a:t>‹Nr.›</a:t>
            </a:fld>
            <a:endParaRPr lang="de-DE"/>
          </a:p>
        </p:txBody>
      </p:sp>
    </p:spTree>
    <p:extLst>
      <p:ext uri="{BB962C8B-B14F-4D97-AF65-F5344CB8AC3E}">
        <p14:creationId xmlns:p14="http://schemas.microsoft.com/office/powerpoint/2010/main" val="18285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3"/>
          <p:cNvSpPr>
            <a:spLocks noGrp="1" noChangeArrowheads="1"/>
          </p:cNvSpPr>
          <p:nvPr>
            <p:ph type="ftr" sz="quarter" idx="10"/>
          </p:nvPr>
        </p:nvSpPr>
        <p:spPr>
          <a:ln/>
        </p:spPr>
        <p:txBody>
          <a:bodyPr/>
          <a:lstStyle>
            <a:lvl1pPr>
              <a:defRPr/>
            </a:lvl1pPr>
          </a:lstStyle>
          <a:p>
            <a:pPr>
              <a:defRPr/>
            </a:pPr>
            <a:r>
              <a:rPr lang="de-DE" smtClean="0"/>
              <a:t>Karosserietechnik - Übersicht</a:t>
            </a:r>
            <a:endParaRPr lang="de-DE"/>
          </a:p>
        </p:txBody>
      </p:sp>
      <p:sp>
        <p:nvSpPr>
          <p:cNvPr id="4" name="Rectangle 4"/>
          <p:cNvSpPr>
            <a:spLocks noGrp="1" noChangeArrowheads="1"/>
          </p:cNvSpPr>
          <p:nvPr>
            <p:ph type="sldNum" sz="quarter" idx="11"/>
          </p:nvPr>
        </p:nvSpPr>
        <p:spPr>
          <a:ln/>
        </p:spPr>
        <p:txBody>
          <a:bodyPr/>
          <a:lstStyle>
            <a:lvl1pPr>
              <a:defRPr/>
            </a:lvl1pPr>
          </a:lstStyle>
          <a:p>
            <a:pPr>
              <a:defRPr/>
            </a:pPr>
            <a:fld id="{35C5AC93-08FF-47AE-86F5-FF08598225BC}" type="slidenum">
              <a:rPr lang="de-DE"/>
              <a:pPr>
                <a:defRPr/>
              </a:pPr>
              <a:t>‹Nr.›</a:t>
            </a:fld>
            <a:endParaRPr lang="de-DE"/>
          </a:p>
        </p:txBody>
      </p:sp>
    </p:spTree>
    <p:extLst>
      <p:ext uri="{BB962C8B-B14F-4D97-AF65-F5344CB8AC3E}">
        <p14:creationId xmlns:p14="http://schemas.microsoft.com/office/powerpoint/2010/main" val="30122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de-DE" smtClean="0"/>
              <a:t>Karosserietechnik - Übersicht</a:t>
            </a:r>
            <a:endParaRPr lang="de-DE"/>
          </a:p>
        </p:txBody>
      </p:sp>
      <p:sp>
        <p:nvSpPr>
          <p:cNvPr id="3" name="Rectangle 4"/>
          <p:cNvSpPr>
            <a:spLocks noGrp="1" noChangeArrowheads="1"/>
          </p:cNvSpPr>
          <p:nvPr>
            <p:ph type="sldNum" sz="quarter" idx="11"/>
          </p:nvPr>
        </p:nvSpPr>
        <p:spPr>
          <a:ln/>
        </p:spPr>
        <p:txBody>
          <a:bodyPr/>
          <a:lstStyle>
            <a:lvl1pPr>
              <a:defRPr/>
            </a:lvl1pPr>
          </a:lstStyle>
          <a:p>
            <a:pPr>
              <a:defRPr/>
            </a:pPr>
            <a:fld id="{E1FE5DDE-604F-4A3C-ADA0-75ECE4FEAEF8}" type="slidenum">
              <a:rPr lang="de-DE"/>
              <a:pPr>
                <a:defRPr/>
              </a:pPr>
              <a:t>‹Nr.›</a:t>
            </a:fld>
            <a:endParaRPr lang="de-DE"/>
          </a:p>
        </p:txBody>
      </p:sp>
    </p:spTree>
    <p:extLst>
      <p:ext uri="{BB962C8B-B14F-4D97-AF65-F5344CB8AC3E}">
        <p14:creationId xmlns:p14="http://schemas.microsoft.com/office/powerpoint/2010/main" val="115521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288" y="730250"/>
            <a:ext cx="7800975" cy="812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395288" y="1916113"/>
            <a:ext cx="4100512" cy="45370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16113"/>
            <a:ext cx="4100513" cy="45370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395288" y="6705600"/>
            <a:ext cx="2089150" cy="152400"/>
          </a:xfrm>
        </p:spPr>
        <p:txBody>
          <a:bodyPr/>
          <a:lstStyle>
            <a:lvl1pPr>
              <a:defRPr/>
            </a:lvl1pPr>
          </a:lstStyle>
          <a:p>
            <a:r>
              <a:rPr lang="de-DE"/>
              <a:t>4 Materialien im Karosseriebau </a:t>
            </a:r>
          </a:p>
        </p:txBody>
      </p:sp>
      <p:sp>
        <p:nvSpPr>
          <p:cNvPr id="6" name="Foliennummernplatzhalter 5"/>
          <p:cNvSpPr>
            <a:spLocks noGrp="1"/>
          </p:cNvSpPr>
          <p:nvPr>
            <p:ph type="sldNum" sz="quarter" idx="11"/>
          </p:nvPr>
        </p:nvSpPr>
        <p:spPr>
          <a:xfrm>
            <a:off x="7097713" y="6705600"/>
            <a:ext cx="1795462" cy="152400"/>
          </a:xfrm>
        </p:spPr>
        <p:txBody>
          <a:bodyPr/>
          <a:lstStyle>
            <a:lvl1pPr>
              <a:defRPr/>
            </a:lvl1pPr>
          </a:lstStyle>
          <a:p>
            <a:fld id="{173DCCC9-A366-4ECD-ACF8-D8392A39CD2F}" type="slidenum">
              <a:rPr lang="de-DE"/>
              <a:pPr/>
              <a:t>‹Nr.›</a:t>
            </a:fld>
            <a:endParaRPr lang="de-DE"/>
          </a:p>
        </p:txBody>
      </p:sp>
    </p:spTree>
    <p:extLst>
      <p:ext uri="{BB962C8B-B14F-4D97-AF65-F5344CB8AC3E}">
        <p14:creationId xmlns:p14="http://schemas.microsoft.com/office/powerpoint/2010/main" val="208515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95288" y="1916113"/>
            <a:ext cx="83534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p:txBody>
      </p:sp>
      <p:sp>
        <p:nvSpPr>
          <p:cNvPr id="7171" name="Rectangle 3"/>
          <p:cNvSpPr>
            <a:spLocks noGrp="1" noChangeArrowheads="1"/>
          </p:cNvSpPr>
          <p:nvPr>
            <p:ph type="ftr" sz="quarter" idx="3"/>
          </p:nvPr>
        </p:nvSpPr>
        <p:spPr bwMode="auto">
          <a:xfrm>
            <a:off x="395288" y="6675120"/>
            <a:ext cx="266382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eaLnBrk="0" hangingPunct="0">
              <a:lnSpc>
                <a:spcPct val="90000"/>
              </a:lnSpc>
              <a:spcAft>
                <a:spcPct val="50000"/>
              </a:spcAft>
              <a:tabLst>
                <a:tab pos="4171950" algn="ctr"/>
              </a:tabLst>
              <a:defRPr sz="900" smtClean="0"/>
            </a:lvl1pPr>
          </a:lstStyle>
          <a:p>
            <a:pPr>
              <a:defRPr/>
            </a:pPr>
            <a:r>
              <a:rPr lang="de-DE" smtClean="0"/>
              <a:t>Karosserietechnik - Übersicht</a:t>
            </a:r>
            <a:endParaRPr lang="de-DE" dirty="0"/>
          </a:p>
        </p:txBody>
      </p:sp>
      <p:sp>
        <p:nvSpPr>
          <p:cNvPr id="7172" name="Rectangle 4"/>
          <p:cNvSpPr>
            <a:spLocks noGrp="1" noChangeArrowheads="1"/>
          </p:cNvSpPr>
          <p:nvPr>
            <p:ph type="sldNum" sz="quarter" idx="4"/>
          </p:nvPr>
        </p:nvSpPr>
        <p:spPr bwMode="auto">
          <a:xfrm>
            <a:off x="7097713" y="6675120"/>
            <a:ext cx="17954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eaLnBrk="0" hangingPunct="0">
              <a:lnSpc>
                <a:spcPct val="90000"/>
              </a:lnSpc>
              <a:spcAft>
                <a:spcPct val="50000"/>
              </a:spcAft>
              <a:defRPr sz="900" smtClean="0"/>
            </a:lvl1pPr>
          </a:lstStyle>
          <a:p>
            <a:pPr>
              <a:defRPr/>
            </a:pPr>
            <a:fld id="{E748A7A1-FF53-4C39-BDE8-9CE89090963E}" type="slidenum">
              <a:rPr lang="de-DE"/>
              <a:pPr>
                <a:defRPr/>
              </a:pPr>
              <a:t>‹Nr.›</a:t>
            </a:fld>
            <a:endParaRPr lang="de-DE" dirty="0"/>
          </a:p>
        </p:txBody>
      </p:sp>
      <p:sp>
        <p:nvSpPr>
          <p:cNvPr id="1029" name="Rectangle 5"/>
          <p:cNvSpPr>
            <a:spLocks noGrp="1" noChangeArrowheads="1"/>
          </p:cNvSpPr>
          <p:nvPr>
            <p:ph type="title"/>
          </p:nvPr>
        </p:nvSpPr>
        <p:spPr bwMode="auto">
          <a:xfrm>
            <a:off x="395288" y="730250"/>
            <a:ext cx="7800975" cy="812800"/>
          </a:xfrm>
          <a:prstGeom prst="rect">
            <a:avLst/>
          </a:prstGeom>
          <a:noFill/>
          <a:ln>
            <a:noFill/>
          </a:ln>
          <a:effectLst/>
          <a:extLst>
            <a:ext uri="{909E8E84-426E-40DD-AFC4-6F175D3DCCD1}">
              <a14:hiddenFill xmlns:a14="http://schemas.microsoft.com/office/drawing/2010/main">
                <a:solidFill>
                  <a:srgbClr val="AFBFD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31800" numCol="1" anchor="t" anchorCtr="0" compatLnSpc="1">
            <a:prstTxWarp prst="textNoShape">
              <a:avLst/>
            </a:prstTxWarp>
            <a:spAutoFit/>
          </a:bodyPr>
          <a:lstStyle/>
          <a:p>
            <a:pPr lvl="0"/>
            <a:r>
              <a:rPr lang="de-DE" smtClean="0"/>
              <a:t>Mastertitelformat bearbeiten</a:t>
            </a:r>
          </a:p>
        </p:txBody>
      </p:sp>
      <p:sp>
        <p:nvSpPr>
          <p:cNvPr id="1031" name="Line 7"/>
          <p:cNvSpPr>
            <a:spLocks noChangeShapeType="1"/>
          </p:cNvSpPr>
          <p:nvPr/>
        </p:nvSpPr>
        <p:spPr bwMode="auto">
          <a:xfrm>
            <a:off x="250825" y="593725"/>
            <a:ext cx="8642350" cy="158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32" name="Picture 21" descr="FH Konstanz"/>
          <p:cNvPicPr>
            <a:picLocks noChangeAspect="1" noChangeArrowheads="1"/>
          </p:cNvPicPr>
          <p:nvPr/>
        </p:nvPicPr>
        <p:blipFill>
          <a:blip r:embed="rId7">
            <a:extLst>
              <a:ext uri="{28A0092B-C50C-407E-A947-70E740481C1C}">
                <a14:useLocalDpi xmlns:a14="http://schemas.microsoft.com/office/drawing/2010/main" val="0"/>
              </a:ext>
            </a:extLst>
          </a:blip>
          <a:srcRect l="9479" t="19028" r="33855" b="18056"/>
          <a:stretch>
            <a:fillRect/>
          </a:stretch>
        </p:blipFill>
        <p:spPr bwMode="auto">
          <a:xfrm>
            <a:off x="8316913" y="53975"/>
            <a:ext cx="5762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4"/>
          <p:cNvSpPr>
            <a:spLocks noChangeArrowheads="1"/>
          </p:cNvSpPr>
          <p:nvPr/>
        </p:nvSpPr>
        <p:spPr bwMode="auto">
          <a:xfrm>
            <a:off x="4135438" y="6675120"/>
            <a:ext cx="8651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lnSpc>
                <a:spcPct val="90000"/>
              </a:lnSpc>
              <a:spcAft>
                <a:spcPct val="50000"/>
              </a:spcAft>
              <a:tabLst>
                <a:tab pos="4171950" algn="ctr"/>
              </a:tabLst>
            </a:pPr>
            <a:r>
              <a:rPr lang="de-DE" sz="900" dirty="0"/>
              <a:t>SS </a:t>
            </a:r>
            <a:r>
              <a:rPr lang="de-DE" sz="900" dirty="0" smtClean="0"/>
              <a:t>2016 </a:t>
            </a:r>
            <a:endParaRPr lang="de-DE" sz="900" dirty="0"/>
          </a:p>
        </p:txBody>
      </p:sp>
      <p:pic>
        <p:nvPicPr>
          <p:cNvPr id="1034"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825" y="112713"/>
            <a:ext cx="1728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7713" y="76200"/>
            <a:ext cx="1146175" cy="449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87" r:id="rId1"/>
    <p:sldLayoutId id="2147483778" r:id="rId2"/>
    <p:sldLayoutId id="2147483782" r:id="rId3"/>
    <p:sldLayoutId id="2147483783" r:id="rId4"/>
    <p:sldLayoutId id="2147483888" r:id="rId5"/>
  </p:sldLayoutIdLst>
  <p:hf hdr="0" dt="0"/>
  <p:txStyles>
    <p:titleStyle>
      <a:lvl1pPr algn="l" rtl="0" eaLnBrk="0" fontAlgn="base" hangingPunct="0">
        <a:lnSpc>
          <a:spcPts val="3000"/>
        </a:lnSpc>
        <a:spcBef>
          <a:spcPct val="0"/>
        </a:spcBef>
        <a:spcAft>
          <a:spcPct val="0"/>
        </a:spcAft>
        <a:defRPr sz="2400">
          <a:solidFill>
            <a:schemeClr val="bg2"/>
          </a:solidFill>
          <a:latin typeface="+mj-lt"/>
          <a:ea typeface="+mj-ea"/>
          <a:cs typeface="+mj-cs"/>
        </a:defRPr>
      </a:lvl1pPr>
      <a:lvl2pPr algn="l" rtl="0" eaLnBrk="0" fontAlgn="base" hangingPunct="0">
        <a:lnSpc>
          <a:spcPts val="3000"/>
        </a:lnSpc>
        <a:spcBef>
          <a:spcPct val="0"/>
        </a:spcBef>
        <a:spcAft>
          <a:spcPct val="0"/>
        </a:spcAft>
        <a:defRPr sz="2400">
          <a:solidFill>
            <a:schemeClr val="bg2"/>
          </a:solidFill>
          <a:latin typeface="CorpoS" pitchFamily="2" charset="0"/>
        </a:defRPr>
      </a:lvl2pPr>
      <a:lvl3pPr algn="l" rtl="0" eaLnBrk="0" fontAlgn="base" hangingPunct="0">
        <a:lnSpc>
          <a:spcPts val="3000"/>
        </a:lnSpc>
        <a:spcBef>
          <a:spcPct val="0"/>
        </a:spcBef>
        <a:spcAft>
          <a:spcPct val="0"/>
        </a:spcAft>
        <a:defRPr sz="2400">
          <a:solidFill>
            <a:schemeClr val="bg2"/>
          </a:solidFill>
          <a:latin typeface="CorpoS" pitchFamily="2" charset="0"/>
        </a:defRPr>
      </a:lvl3pPr>
      <a:lvl4pPr algn="l" rtl="0" eaLnBrk="0" fontAlgn="base" hangingPunct="0">
        <a:lnSpc>
          <a:spcPts val="3000"/>
        </a:lnSpc>
        <a:spcBef>
          <a:spcPct val="0"/>
        </a:spcBef>
        <a:spcAft>
          <a:spcPct val="0"/>
        </a:spcAft>
        <a:defRPr sz="2400">
          <a:solidFill>
            <a:schemeClr val="bg2"/>
          </a:solidFill>
          <a:latin typeface="CorpoS" pitchFamily="2" charset="0"/>
        </a:defRPr>
      </a:lvl4pPr>
      <a:lvl5pPr algn="l" rtl="0" eaLnBrk="0" fontAlgn="base" hangingPunct="0">
        <a:lnSpc>
          <a:spcPts val="3000"/>
        </a:lnSpc>
        <a:spcBef>
          <a:spcPct val="0"/>
        </a:spcBef>
        <a:spcAft>
          <a:spcPct val="0"/>
        </a:spcAft>
        <a:defRPr sz="2400">
          <a:solidFill>
            <a:schemeClr val="bg2"/>
          </a:solidFill>
          <a:latin typeface="CorpoS" pitchFamily="2" charset="0"/>
        </a:defRPr>
      </a:lvl5pPr>
      <a:lvl6pPr marL="457200" algn="l" rtl="0" fontAlgn="base">
        <a:lnSpc>
          <a:spcPts val="3000"/>
        </a:lnSpc>
        <a:spcBef>
          <a:spcPct val="0"/>
        </a:spcBef>
        <a:spcAft>
          <a:spcPct val="0"/>
        </a:spcAft>
        <a:defRPr sz="2400">
          <a:solidFill>
            <a:schemeClr val="bg2"/>
          </a:solidFill>
          <a:latin typeface="CorpoS" pitchFamily="2" charset="0"/>
        </a:defRPr>
      </a:lvl6pPr>
      <a:lvl7pPr marL="914400" algn="l" rtl="0" fontAlgn="base">
        <a:lnSpc>
          <a:spcPts val="3000"/>
        </a:lnSpc>
        <a:spcBef>
          <a:spcPct val="0"/>
        </a:spcBef>
        <a:spcAft>
          <a:spcPct val="0"/>
        </a:spcAft>
        <a:defRPr sz="2400">
          <a:solidFill>
            <a:schemeClr val="bg2"/>
          </a:solidFill>
          <a:latin typeface="CorpoS" pitchFamily="2" charset="0"/>
        </a:defRPr>
      </a:lvl7pPr>
      <a:lvl8pPr marL="1371600" algn="l" rtl="0" fontAlgn="base">
        <a:lnSpc>
          <a:spcPts val="3000"/>
        </a:lnSpc>
        <a:spcBef>
          <a:spcPct val="0"/>
        </a:spcBef>
        <a:spcAft>
          <a:spcPct val="0"/>
        </a:spcAft>
        <a:defRPr sz="2400">
          <a:solidFill>
            <a:schemeClr val="bg2"/>
          </a:solidFill>
          <a:latin typeface="CorpoS" pitchFamily="2" charset="0"/>
        </a:defRPr>
      </a:lvl8pPr>
      <a:lvl9pPr marL="1828800" algn="l" rtl="0" fontAlgn="base">
        <a:lnSpc>
          <a:spcPts val="3000"/>
        </a:lnSpc>
        <a:spcBef>
          <a:spcPct val="0"/>
        </a:spcBef>
        <a:spcAft>
          <a:spcPct val="0"/>
        </a:spcAft>
        <a:defRPr sz="2400">
          <a:solidFill>
            <a:schemeClr val="bg2"/>
          </a:solidFill>
          <a:latin typeface="CorpoS" pitchFamily="2" charset="0"/>
        </a:defRPr>
      </a:lvl9pPr>
    </p:titleStyle>
    <p:bodyStyle>
      <a:lvl1pPr marL="271463" indent="-271463" algn="l" rtl="0" eaLnBrk="0" fontAlgn="base" hangingPunct="0">
        <a:spcBef>
          <a:spcPct val="0"/>
        </a:spcBef>
        <a:spcAft>
          <a:spcPct val="0"/>
        </a:spcAft>
        <a:buSzPct val="80000"/>
        <a:buFont typeface="Wingdings" pitchFamily="2" charset="2"/>
        <a:buChar char="n"/>
        <a:defRPr sz="2000">
          <a:solidFill>
            <a:schemeClr val="tx1"/>
          </a:solidFill>
          <a:latin typeface="+mn-lt"/>
          <a:ea typeface="+mn-ea"/>
          <a:cs typeface="+mn-cs"/>
        </a:defRPr>
      </a:lvl1pPr>
      <a:lvl2pPr marL="533400" indent="-260350" algn="l" rtl="0" eaLnBrk="0" fontAlgn="base" hangingPunct="0">
        <a:spcBef>
          <a:spcPct val="0"/>
        </a:spcBef>
        <a:spcAft>
          <a:spcPct val="0"/>
        </a:spcAft>
        <a:buSzPct val="80000"/>
        <a:buFont typeface="Wingdings" pitchFamily="2" charset="2"/>
        <a:buChar char="è"/>
        <a:defRPr sz="1900">
          <a:solidFill>
            <a:schemeClr val="tx1"/>
          </a:solidFill>
          <a:latin typeface="+mn-lt"/>
        </a:defRPr>
      </a:lvl2pPr>
      <a:lvl3pPr marL="719138" indent="-184150" algn="l" rtl="0" eaLnBrk="0" fontAlgn="base" hangingPunct="0">
        <a:spcBef>
          <a:spcPct val="0"/>
        </a:spcBef>
        <a:spcAft>
          <a:spcPct val="0"/>
        </a:spcAft>
        <a:buSzPct val="80000"/>
        <a:buFont typeface="Wingdings" pitchFamily="2" charset="2"/>
        <a:buChar char="n"/>
        <a:defRPr sz="1600">
          <a:solidFill>
            <a:schemeClr val="tx1"/>
          </a:solidFill>
          <a:latin typeface="+mn-lt"/>
        </a:defRPr>
      </a:lvl3pPr>
      <a:lvl4pPr marL="898525" indent="-177800" algn="l" rtl="0" eaLnBrk="0" fontAlgn="base" hangingPunct="0">
        <a:spcBef>
          <a:spcPct val="0"/>
        </a:spcBef>
        <a:spcAft>
          <a:spcPct val="0"/>
        </a:spcAft>
        <a:buSzPct val="80000"/>
        <a:buFont typeface="Wingdings" pitchFamily="2" charset="2"/>
        <a:buChar char="è"/>
        <a:defRPr sz="1500">
          <a:solidFill>
            <a:schemeClr val="tx1"/>
          </a:solidFill>
          <a:latin typeface="+mn-lt"/>
        </a:defRPr>
      </a:lvl4pPr>
      <a:lvl5pPr marL="1797050" indent="-182563" algn="l" rtl="0" eaLnBrk="0" fontAlgn="base" hangingPunct="0">
        <a:lnSpc>
          <a:spcPct val="108000"/>
        </a:lnSpc>
        <a:spcBef>
          <a:spcPct val="0"/>
        </a:spcBef>
        <a:spcAft>
          <a:spcPct val="42000"/>
        </a:spcAft>
        <a:buSzPct val="75000"/>
        <a:buChar char="•"/>
        <a:defRPr sz="2000">
          <a:solidFill>
            <a:schemeClr val="tx1"/>
          </a:solidFill>
          <a:latin typeface="+mn-lt"/>
        </a:defRPr>
      </a:lvl5pPr>
      <a:lvl6pPr marL="2254250" indent="-182563" algn="l" rtl="0" fontAlgn="base">
        <a:lnSpc>
          <a:spcPct val="108000"/>
        </a:lnSpc>
        <a:spcBef>
          <a:spcPct val="0"/>
        </a:spcBef>
        <a:spcAft>
          <a:spcPct val="42000"/>
        </a:spcAft>
        <a:buSzPct val="75000"/>
        <a:buChar char="•"/>
        <a:defRPr sz="2000">
          <a:solidFill>
            <a:schemeClr val="tx1"/>
          </a:solidFill>
          <a:latin typeface="+mn-lt"/>
        </a:defRPr>
      </a:lvl6pPr>
      <a:lvl7pPr marL="2711450" indent="-182563" algn="l" rtl="0" fontAlgn="base">
        <a:lnSpc>
          <a:spcPct val="108000"/>
        </a:lnSpc>
        <a:spcBef>
          <a:spcPct val="0"/>
        </a:spcBef>
        <a:spcAft>
          <a:spcPct val="42000"/>
        </a:spcAft>
        <a:buSzPct val="75000"/>
        <a:buChar char="•"/>
        <a:defRPr sz="2000">
          <a:solidFill>
            <a:schemeClr val="tx1"/>
          </a:solidFill>
          <a:latin typeface="+mn-lt"/>
        </a:defRPr>
      </a:lvl7pPr>
      <a:lvl8pPr marL="3168650" indent="-182563" algn="l" rtl="0" fontAlgn="base">
        <a:lnSpc>
          <a:spcPct val="108000"/>
        </a:lnSpc>
        <a:spcBef>
          <a:spcPct val="0"/>
        </a:spcBef>
        <a:spcAft>
          <a:spcPct val="42000"/>
        </a:spcAft>
        <a:buSzPct val="75000"/>
        <a:buChar char="•"/>
        <a:defRPr sz="2000">
          <a:solidFill>
            <a:schemeClr val="tx1"/>
          </a:solidFill>
          <a:latin typeface="+mn-lt"/>
        </a:defRPr>
      </a:lvl8pPr>
      <a:lvl9pPr marL="3625850" indent="-182563" algn="l" rtl="0" fontAlgn="base">
        <a:lnSpc>
          <a:spcPct val="108000"/>
        </a:lnSpc>
        <a:spcBef>
          <a:spcPct val="0"/>
        </a:spcBef>
        <a:spcAft>
          <a:spcPct val="42000"/>
        </a:spcAft>
        <a:buSzPct val="7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wmf"/><Relationship Id="rId5" Type="http://schemas.openxmlformats.org/officeDocument/2006/relationships/oleObject" Target="../embeddings/oleObject2.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mailto:walter.kahl@alcan.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www.hs-esslingen.de/kompetenzkurs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4 Materialien im Karosseriebau </a:t>
            </a:r>
          </a:p>
        </p:txBody>
      </p:sp>
      <p:sp>
        <p:nvSpPr>
          <p:cNvPr id="7" name="Foliennummernplatzhalter 4"/>
          <p:cNvSpPr>
            <a:spLocks noGrp="1"/>
          </p:cNvSpPr>
          <p:nvPr>
            <p:ph type="sldNum" sz="quarter" idx="11"/>
          </p:nvPr>
        </p:nvSpPr>
        <p:spPr/>
        <p:txBody>
          <a:bodyPr/>
          <a:lstStyle/>
          <a:p>
            <a:fld id="{C6115269-BCBA-4EDD-B7E8-A8FBCC2D432A}" type="slidenum">
              <a:rPr lang="de-DE"/>
              <a:pPr/>
              <a:t>1</a:t>
            </a:fld>
            <a:endParaRPr lang="de-DE"/>
          </a:p>
        </p:txBody>
      </p:sp>
      <p:sp>
        <p:nvSpPr>
          <p:cNvPr id="691202" name="Rectangle 2"/>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Vorlesungsunterlagen</a:t>
            </a:r>
          </a:p>
        </p:txBody>
      </p:sp>
      <p:sp>
        <p:nvSpPr>
          <p:cNvPr id="691203" name="Rectangle 3"/>
          <p:cNvSpPr>
            <a:spLocks noGrp="1" noChangeArrowheads="1"/>
          </p:cNvSpPr>
          <p:nvPr>
            <p:ph type="body" idx="1"/>
          </p:nvPr>
        </p:nvSpPr>
        <p:spPr/>
        <p:txBody>
          <a:bodyPr/>
          <a:lstStyle/>
          <a:p>
            <a:r>
              <a:rPr lang="de-DE" dirty="0"/>
              <a:t>Hochfester und weicher Stahl und Aluminium Streifen mit </a:t>
            </a:r>
            <a:r>
              <a:rPr lang="de-DE" dirty="0" smtClean="0"/>
              <a:t>Gewichten</a:t>
            </a:r>
          </a:p>
          <a:p>
            <a:r>
              <a:rPr lang="de-DE" dirty="0" smtClean="0"/>
              <a:t>Crashrohr</a:t>
            </a:r>
            <a:endParaRPr lang="de-DE" dirty="0"/>
          </a:p>
          <a:p>
            <a:r>
              <a:rPr lang="de-DE" dirty="0" smtClean="0"/>
              <a:t>Kohlefasergelege</a:t>
            </a:r>
            <a:endParaRPr lang="de-DE" dirty="0"/>
          </a:p>
          <a:p>
            <a:r>
              <a:rPr lang="de-DE" dirty="0" smtClean="0"/>
              <a:t>Kohlefaserzugprobe</a:t>
            </a:r>
          </a:p>
          <a:p>
            <a:r>
              <a:rPr lang="de-DE" dirty="0" smtClean="0"/>
              <a:t>Kohlefaserplatte</a:t>
            </a:r>
          </a:p>
          <a:p>
            <a:r>
              <a:rPr lang="de-DE" dirty="0" smtClean="0"/>
              <a:t>Karabiner aus Aluminium und CFK</a:t>
            </a:r>
            <a:endParaRPr lang="de-DE" dirty="0"/>
          </a:p>
        </p:txBody>
      </p:sp>
      <p:sp>
        <p:nvSpPr>
          <p:cNvPr id="691204" name="Rectangle 4"/>
          <p:cNvSpPr>
            <a:spLocks noChangeArrowheads="1"/>
          </p:cNvSpPr>
          <p:nvPr/>
        </p:nvSpPr>
        <p:spPr bwMode="auto">
          <a:xfrm>
            <a:off x="250825" y="730250"/>
            <a:ext cx="8642350" cy="58674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pic>
        <p:nvPicPr>
          <p:cNvPr id="691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4076700"/>
            <a:ext cx="6234112" cy="2217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4051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de-DE"/>
              <a:t>4 Materialien im Karosseriebau </a:t>
            </a:r>
          </a:p>
        </p:txBody>
      </p:sp>
      <p:sp>
        <p:nvSpPr>
          <p:cNvPr id="6" name="Foliennummernplatzhalter 4"/>
          <p:cNvSpPr>
            <a:spLocks noGrp="1"/>
          </p:cNvSpPr>
          <p:nvPr>
            <p:ph type="sldNum" sz="quarter" idx="11"/>
          </p:nvPr>
        </p:nvSpPr>
        <p:spPr/>
        <p:txBody>
          <a:bodyPr/>
          <a:lstStyle/>
          <a:p>
            <a:fld id="{8E748A5A-8A92-4084-BA4B-B354B0802CF7}" type="slidenum">
              <a:rPr lang="de-DE"/>
              <a:pPr/>
              <a:t>10</a:t>
            </a:fld>
            <a:endParaRPr lang="de-DE"/>
          </a:p>
        </p:txBody>
      </p:sp>
      <p:pic>
        <p:nvPicPr>
          <p:cNvPr id="636930" name="Picture 2" descr="bild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067050"/>
            <a:ext cx="6048375" cy="3530600"/>
          </a:xfrm>
          <a:prstGeom prst="rect">
            <a:avLst/>
          </a:prstGeom>
          <a:noFill/>
          <a:extLst>
            <a:ext uri="{909E8E84-426E-40DD-AFC4-6F175D3DCCD1}">
              <a14:hiddenFill xmlns:a14="http://schemas.microsoft.com/office/drawing/2010/main">
                <a:solidFill>
                  <a:srgbClr val="FFFFFF"/>
                </a:solidFill>
              </a14:hiddenFill>
            </a:ext>
          </a:extLst>
        </p:spPr>
      </p:pic>
      <p:sp>
        <p:nvSpPr>
          <p:cNvPr id="636935" name="Rectangle 7"/>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Hochfeste Stähle – Bake Hardening</a:t>
            </a:r>
          </a:p>
        </p:txBody>
      </p:sp>
      <p:sp>
        <p:nvSpPr>
          <p:cNvPr id="636936" name="Rectangle 8"/>
          <p:cNvSpPr>
            <a:spLocks noGrp="1" noChangeArrowheads="1"/>
          </p:cNvSpPr>
          <p:nvPr>
            <p:ph type="body" idx="1"/>
          </p:nvPr>
        </p:nvSpPr>
        <p:spPr/>
        <p:txBody>
          <a:bodyPr/>
          <a:lstStyle/>
          <a:p>
            <a:r>
              <a:rPr lang="de-DE"/>
              <a:t>Typischerweise wird der BH-Effekt mit und ohne Vorverformung (2%) ermittelt</a:t>
            </a:r>
          </a:p>
          <a:p>
            <a:r>
              <a:rPr lang="de-DE"/>
              <a:t>mind. 20min bei min 170°C (Lack)</a:t>
            </a:r>
          </a:p>
          <a:p>
            <a:r>
              <a:rPr lang="de-DE"/>
              <a:t>die ursprünglich freien, gelösten C-Atome werden an den Versetzungen angelagert bzw. gebunden</a:t>
            </a:r>
          </a:p>
          <a:p>
            <a:r>
              <a:rPr lang="de-DE"/>
              <a:t>Festigkeitsanstieg</a:t>
            </a:r>
          </a:p>
          <a:p>
            <a:r>
              <a:rPr lang="de-DE"/>
              <a:t>um 40N/mm²</a:t>
            </a:r>
          </a:p>
          <a:p>
            <a:endParaRPr lang="de-DE"/>
          </a:p>
        </p:txBody>
      </p:sp>
    </p:spTree>
    <p:extLst>
      <p:ext uri="{BB962C8B-B14F-4D97-AF65-F5344CB8AC3E}">
        <p14:creationId xmlns:p14="http://schemas.microsoft.com/office/powerpoint/2010/main" val="279373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AFD1C1C8-3DE8-4933-B0E5-991BB6B23C4D}" type="slidenum">
              <a:rPr lang="de-DE"/>
              <a:pPr/>
              <a:t>11</a:t>
            </a:fld>
            <a:endParaRPr lang="de-DE"/>
          </a:p>
        </p:txBody>
      </p:sp>
      <p:pic>
        <p:nvPicPr>
          <p:cNvPr id="641027" name="Picture 3" descr="bild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24050"/>
            <a:ext cx="6769100" cy="4527550"/>
          </a:xfrm>
          <a:prstGeom prst="rect">
            <a:avLst/>
          </a:prstGeom>
          <a:noFill/>
          <a:extLst>
            <a:ext uri="{909E8E84-426E-40DD-AFC4-6F175D3DCCD1}">
              <a14:hiddenFill xmlns:a14="http://schemas.microsoft.com/office/drawing/2010/main">
                <a:solidFill>
                  <a:srgbClr val="FFFFFF"/>
                </a:solidFill>
              </a14:hiddenFill>
            </a:ext>
          </a:extLst>
        </p:spPr>
      </p:pic>
      <p:sp>
        <p:nvSpPr>
          <p:cNvPr id="641028"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Hochfeste Stähle – Martensitischen Stähle (MS)</a:t>
            </a:r>
          </a:p>
        </p:txBody>
      </p:sp>
    </p:spTree>
    <p:extLst>
      <p:ext uri="{BB962C8B-B14F-4D97-AF65-F5344CB8AC3E}">
        <p14:creationId xmlns:p14="http://schemas.microsoft.com/office/powerpoint/2010/main" val="311660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4 Materialien im Karosseriebau </a:t>
            </a:r>
          </a:p>
        </p:txBody>
      </p:sp>
      <p:sp>
        <p:nvSpPr>
          <p:cNvPr id="7" name="Foliennummernplatzhalter 4"/>
          <p:cNvSpPr>
            <a:spLocks noGrp="1"/>
          </p:cNvSpPr>
          <p:nvPr>
            <p:ph type="sldNum" sz="quarter" idx="11"/>
          </p:nvPr>
        </p:nvSpPr>
        <p:spPr/>
        <p:txBody>
          <a:bodyPr/>
          <a:lstStyle/>
          <a:p>
            <a:fld id="{A3EB95DA-32D3-433D-9A9F-AB07DA475243}" type="slidenum">
              <a:rPr lang="de-DE"/>
              <a:pPr/>
              <a:t>12</a:t>
            </a:fld>
            <a:endParaRPr lang="de-DE"/>
          </a:p>
        </p:txBody>
      </p:sp>
      <p:sp>
        <p:nvSpPr>
          <p:cNvPr id="684034" name="Rectangle 2"/>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Einsatz von Usibor im Rohbau</a:t>
            </a:r>
          </a:p>
        </p:txBody>
      </p:sp>
      <p:sp>
        <p:nvSpPr>
          <p:cNvPr id="684035" name="Rectangle 3"/>
          <p:cNvSpPr>
            <a:spLocks noGrp="1" noChangeArrowheads="1"/>
          </p:cNvSpPr>
          <p:nvPr>
            <p:ph type="body" idx="1"/>
          </p:nvPr>
        </p:nvSpPr>
        <p:spPr/>
        <p:txBody>
          <a:bodyPr/>
          <a:lstStyle/>
          <a:p>
            <a:pPr>
              <a:tabLst>
                <a:tab pos="3411538" algn="dec"/>
                <a:tab pos="5019675" algn="dec"/>
                <a:tab pos="6813550" algn="dec"/>
              </a:tabLst>
            </a:pPr>
            <a:r>
              <a:rPr lang="de-DE"/>
              <a:t>Usibor:</a:t>
            </a:r>
          </a:p>
          <a:p>
            <a:pPr lvl="1">
              <a:tabLst>
                <a:tab pos="3411538" algn="dec"/>
                <a:tab pos="5019675" algn="dec"/>
                <a:tab pos="6813550" algn="dec"/>
              </a:tabLst>
            </a:pPr>
            <a:r>
              <a:rPr lang="de-DE"/>
              <a:t> Sie erhalten ihre extrem hohe Festigkeit, indem sie in Durchlauföfen auf über 920 Grad erhitzt und anschließend in gekühlten Presswerkzeugen auf zirka 180 Grad abgekühlt werden. </a:t>
            </a:r>
          </a:p>
          <a:p>
            <a:pPr lvl="1">
              <a:tabLst>
                <a:tab pos="3411538" algn="dec"/>
                <a:tab pos="5019675" algn="dec"/>
                <a:tab pos="6813550" algn="dec"/>
              </a:tabLst>
            </a:pPr>
            <a:r>
              <a:rPr lang="de-DE"/>
              <a:t>Abkühlgeschwindigkeit : &gt;50°C/s</a:t>
            </a:r>
            <a:br>
              <a:rPr lang="de-DE"/>
            </a:br>
            <a:r>
              <a:rPr lang="de-DE"/>
              <a:t>                                   Streckgrenze      Zugfestigkeit     Bruchdehnung</a:t>
            </a:r>
          </a:p>
          <a:p>
            <a:pPr lvl="1">
              <a:tabLst>
                <a:tab pos="3411538" algn="dec"/>
                <a:tab pos="5019675" algn="dec"/>
                <a:tab pos="6813550" algn="dec"/>
              </a:tabLst>
            </a:pPr>
            <a:r>
              <a:rPr lang="de-DE"/>
              <a:t>Anlieferungszustand:	450 MPa	600 MPa	&gt;10</a:t>
            </a:r>
          </a:p>
          <a:p>
            <a:pPr lvl="1">
              <a:tabLst>
                <a:tab pos="3411538" algn="dec"/>
                <a:tab pos="5019675" algn="dec"/>
                <a:tab pos="6813550" algn="dec"/>
              </a:tabLst>
            </a:pPr>
            <a:r>
              <a:rPr lang="de-DE"/>
              <a:t>Endzustand:	1100 MPa	1500 MPa	6</a:t>
            </a:r>
          </a:p>
        </p:txBody>
      </p:sp>
      <p:pic>
        <p:nvPicPr>
          <p:cNvPr id="684037" name="Picture 5" descr="Traitement%20thermique%20emboutissage%20chaud%20usibor%20_%20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4365625"/>
            <a:ext cx="5715000" cy="2066925"/>
          </a:xfrm>
          <a:prstGeom prst="rect">
            <a:avLst/>
          </a:prstGeom>
          <a:noFill/>
          <a:extLst>
            <a:ext uri="{909E8E84-426E-40DD-AFC4-6F175D3DCCD1}">
              <a14:hiddenFill xmlns:a14="http://schemas.microsoft.com/office/drawing/2010/main">
                <a:solidFill>
                  <a:srgbClr val="FFFFFF"/>
                </a:solidFill>
              </a14:hiddenFill>
            </a:ext>
          </a:extLst>
        </p:spPr>
      </p:pic>
      <p:sp>
        <p:nvSpPr>
          <p:cNvPr id="684038" name="Rectangle 6"/>
          <p:cNvSpPr>
            <a:spLocks noChangeArrowheads="1"/>
          </p:cNvSpPr>
          <p:nvPr/>
        </p:nvSpPr>
        <p:spPr bwMode="auto">
          <a:xfrm>
            <a:off x="6935788" y="6453188"/>
            <a:ext cx="1957387"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arcelormittal.com</a:t>
            </a:r>
          </a:p>
        </p:txBody>
      </p:sp>
    </p:spTree>
    <p:extLst>
      <p:ext uri="{BB962C8B-B14F-4D97-AF65-F5344CB8AC3E}">
        <p14:creationId xmlns:p14="http://schemas.microsoft.com/office/powerpoint/2010/main" val="195002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de-DE"/>
              <a:t>4 Materialien im Karosseriebau </a:t>
            </a:r>
          </a:p>
        </p:txBody>
      </p:sp>
      <p:sp>
        <p:nvSpPr>
          <p:cNvPr id="6" name="Foliennummernplatzhalter 4"/>
          <p:cNvSpPr>
            <a:spLocks noGrp="1"/>
          </p:cNvSpPr>
          <p:nvPr>
            <p:ph type="sldNum" sz="quarter" idx="11"/>
          </p:nvPr>
        </p:nvSpPr>
        <p:spPr/>
        <p:txBody>
          <a:bodyPr/>
          <a:lstStyle/>
          <a:p>
            <a:fld id="{7778B975-AD1D-4E4D-821A-450362544835}" type="slidenum">
              <a:rPr lang="de-DE"/>
              <a:pPr/>
              <a:t>13</a:t>
            </a:fld>
            <a:endParaRPr lang="de-DE"/>
          </a:p>
        </p:txBody>
      </p:sp>
      <p:sp>
        <p:nvSpPr>
          <p:cNvPr id="690178" name="Rectangle 2"/>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Auswirkung von Usibor/Ductibor auf Unfallrettung</a:t>
            </a:r>
          </a:p>
        </p:txBody>
      </p:sp>
      <p:sp>
        <p:nvSpPr>
          <p:cNvPr id="690179" name="Rectangle 3"/>
          <p:cNvSpPr>
            <a:spLocks noGrp="1" noChangeArrowheads="1"/>
          </p:cNvSpPr>
          <p:nvPr>
            <p:ph type="body" idx="1"/>
          </p:nvPr>
        </p:nvSpPr>
        <p:spPr/>
        <p:txBody>
          <a:bodyPr/>
          <a:lstStyle/>
          <a:p>
            <a:pPr>
              <a:lnSpc>
                <a:spcPct val="80000"/>
              </a:lnSpc>
            </a:pPr>
            <a:r>
              <a:rPr lang="de-DE" sz="1400" b="1"/>
              <a:t>Bohrmaschine:</a:t>
            </a:r>
            <a:r>
              <a:rPr lang="de-DE" sz="1400"/>
              <a:t> Herkömmlicher Bohrer durchdringt normalen Stahl innerhalb von Sekunden. Usibor-Stahl gibt selbst bei starkem Druck auf die Bohrmaschine und nach vielen Sekunden nicht nach – die Bohrspitze geht kaputt. </a:t>
            </a:r>
          </a:p>
          <a:p>
            <a:pPr>
              <a:lnSpc>
                <a:spcPct val="80000"/>
              </a:lnSpc>
            </a:pPr>
            <a:r>
              <a:rPr lang="de-DE" sz="1400" b="1"/>
              <a:t>Hammer:</a:t>
            </a:r>
            <a:r>
              <a:rPr lang="de-DE" sz="1400"/>
              <a:t> Schläge auf normale Karosserieteile erzeugen Beulen, Usiborstahl ist nicht deformierbar. </a:t>
            </a:r>
          </a:p>
          <a:p>
            <a:pPr>
              <a:lnSpc>
                <a:spcPct val="80000"/>
              </a:lnSpc>
            </a:pPr>
            <a:r>
              <a:rPr lang="de-DE" sz="1400" b="1"/>
              <a:t>Hydraulischer Spreizer:</a:t>
            </a:r>
            <a:r>
              <a:rPr lang="de-DE" sz="1400"/>
              <a:t> Usibor-Stahl lässt sich zusammenpressen, kehrt aber danach – zur Verblüffung aller Anwesenden - fast wieder in seine Ursprungsform zurück. </a:t>
            </a:r>
          </a:p>
          <a:p>
            <a:pPr>
              <a:lnSpc>
                <a:spcPct val="80000"/>
              </a:lnSpc>
            </a:pPr>
            <a:r>
              <a:rPr lang="de-DE" sz="1400" b="1"/>
              <a:t>Säbelsäge:</a:t>
            </a:r>
            <a:r>
              <a:rPr lang="de-DE" sz="1400"/>
              <a:t> Schafft es anfangs, den Usibor-Stahl zu schneiden, innerhalb von Sekunden werden allerdings die Sägezähne abgeschliffen. </a:t>
            </a:r>
          </a:p>
          <a:p>
            <a:pPr>
              <a:lnSpc>
                <a:spcPct val="80000"/>
              </a:lnSpc>
            </a:pPr>
            <a:r>
              <a:rPr lang="de-DE" sz="1400" b="1"/>
              <a:t>Doppelläufige Rettungssäge (TwinSaw/Wimutec):</a:t>
            </a:r>
            <a:r>
              <a:rPr lang="de-DE" sz="1400"/>
              <a:t> Schneidet Usibor langsamer als normalen Stahl, kommt aber zumindest anfänglich gut durch. Überraschend ist der wesentlich stärkere Funkenflug. Die Sägezähne sind relativ bald abgeschliffen, danach wird die Säge langsamer und sehr laut. </a:t>
            </a:r>
          </a:p>
          <a:p>
            <a:pPr>
              <a:lnSpc>
                <a:spcPct val="80000"/>
              </a:lnSpc>
            </a:pPr>
            <a:r>
              <a:rPr lang="de-DE" sz="1400" b="1"/>
              <a:t>Trennschleifer:</a:t>
            </a:r>
            <a:r>
              <a:rPr lang="de-DE" sz="1400"/>
              <a:t> Kommt auch gut durch den Usibor-Stahl, produziert allerdings den bekanntermaßen starken Funkenflug. </a:t>
            </a:r>
          </a:p>
          <a:p>
            <a:pPr>
              <a:lnSpc>
                <a:spcPct val="80000"/>
              </a:lnSpc>
            </a:pPr>
            <a:r>
              <a:rPr lang="de-DE" sz="1400" b="1"/>
              <a:t>Hydraulische Schere:</a:t>
            </a:r>
            <a:r>
              <a:rPr lang="de-DE" sz="1400"/>
              <a:t> Ein älteres Gerät (Baujahr 1985) kann den unteren Teil der B-Säule schneiden, den oberen Usibor-verstärkten Teil jedoch nicht. Ein modernes Schneidgerät mit 170 Tonnen Schneidkraft hat keine Probleme. Auffällig: Usibor-Stahl wird beim Schneidvorgang nicht abgeschert, sondern bricht mit laut vernehmlichem Knacken. </a:t>
            </a:r>
          </a:p>
          <a:p>
            <a:pPr>
              <a:lnSpc>
                <a:spcPct val="80000"/>
              </a:lnSpc>
            </a:pPr>
            <a:r>
              <a:rPr lang="de-DE" sz="1400" b="1"/>
              <a:t>Plasmaschneider:</a:t>
            </a:r>
            <a:r>
              <a:rPr lang="de-DE" sz="1400"/>
              <a:t> Durchfährt normalen Stahl und Usibor-Stahl mit derselben Leichtigkeit, hat allerdings systembedingt nur eine geringe Schneidtiefe, insbesondere bei vielschichtigem Material. </a:t>
            </a:r>
          </a:p>
          <a:p>
            <a:pPr>
              <a:lnSpc>
                <a:spcPct val="80000"/>
              </a:lnSpc>
            </a:pPr>
            <a:endParaRPr lang="de-DE" sz="1400" b="1"/>
          </a:p>
          <a:p>
            <a:pPr>
              <a:lnSpc>
                <a:spcPct val="80000"/>
              </a:lnSpc>
            </a:pPr>
            <a:r>
              <a:rPr lang="de-DE" sz="1400" b="1"/>
              <a:t>Fazit: Erfreulicherweise sind leistungsstarke hydraulische Scheren stark genug, Usibor-Stahl zu trennen (brechen). Das Material bietet jedoch beim Biegen durch Spreizer und Rettungszylinder wesentich mehr Widerstand und hat die starke Tendenz zu seiner Ursprungsform zurückzukehren. Diesbezüglich sind weitere, fundiertere Testreihen sinnvoll. </a:t>
            </a:r>
            <a:endParaRPr lang="de-DE" sz="1400"/>
          </a:p>
        </p:txBody>
      </p:sp>
      <p:sp>
        <p:nvSpPr>
          <p:cNvPr id="690181" name="Rectangle 5"/>
          <p:cNvSpPr>
            <a:spLocks noChangeArrowheads="1"/>
          </p:cNvSpPr>
          <p:nvPr/>
        </p:nvSpPr>
        <p:spPr bwMode="auto">
          <a:xfrm>
            <a:off x="6935788" y="6445250"/>
            <a:ext cx="1957387"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ff-aying.de</a:t>
            </a:r>
          </a:p>
        </p:txBody>
      </p:sp>
    </p:spTree>
    <p:extLst>
      <p:ext uri="{BB962C8B-B14F-4D97-AF65-F5344CB8AC3E}">
        <p14:creationId xmlns:p14="http://schemas.microsoft.com/office/powerpoint/2010/main" val="3889611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ußzeilenplatzhalter 4"/>
          <p:cNvSpPr>
            <a:spLocks noGrp="1"/>
          </p:cNvSpPr>
          <p:nvPr>
            <p:ph type="ftr" sz="quarter" idx="10"/>
          </p:nvPr>
        </p:nvSpPr>
        <p:spPr/>
        <p:txBody>
          <a:bodyPr/>
          <a:lstStyle/>
          <a:p>
            <a:r>
              <a:rPr lang="de-DE"/>
              <a:t>4 Materialien im Karosseriebau </a:t>
            </a:r>
          </a:p>
        </p:txBody>
      </p:sp>
      <p:sp>
        <p:nvSpPr>
          <p:cNvPr id="93" name="Foliennummernplatzhalter 5"/>
          <p:cNvSpPr>
            <a:spLocks noGrp="1"/>
          </p:cNvSpPr>
          <p:nvPr>
            <p:ph type="sldNum" sz="quarter" idx="11"/>
          </p:nvPr>
        </p:nvSpPr>
        <p:spPr/>
        <p:txBody>
          <a:bodyPr/>
          <a:lstStyle/>
          <a:p>
            <a:fld id="{A38FFA2F-7DB3-493F-8AA0-D03004562ABA}" type="slidenum">
              <a:rPr lang="de-DE"/>
              <a:pPr/>
              <a:t>14</a:t>
            </a:fld>
            <a:endParaRPr lang="de-DE"/>
          </a:p>
        </p:txBody>
      </p:sp>
      <p:graphicFrame>
        <p:nvGraphicFramePr>
          <p:cNvPr id="642141" name="Group 93"/>
          <p:cNvGraphicFramePr>
            <a:graphicFrameLocks noGrp="1"/>
          </p:cNvGraphicFramePr>
          <p:nvPr/>
        </p:nvGraphicFramePr>
        <p:xfrm>
          <a:off x="146050" y="2216150"/>
          <a:ext cx="8880475" cy="4286251"/>
        </p:xfrm>
        <a:graphic>
          <a:graphicData uri="http://schemas.openxmlformats.org/drawingml/2006/table">
            <a:tbl>
              <a:tblPr/>
              <a:tblGrid>
                <a:gridCol w="1535113"/>
                <a:gridCol w="2825750"/>
                <a:gridCol w="1692275"/>
                <a:gridCol w="1457325"/>
                <a:gridCol w="1370012"/>
              </a:tblGrid>
              <a:tr h="300038">
                <a:tc gridSpan="2">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200" b="1" i="0" u="none" strike="noStrike" cap="none" normalizeH="0" baseline="0" smtClean="0">
                          <a:ln>
                            <a:noFill/>
                          </a:ln>
                          <a:solidFill>
                            <a:schemeClr val="bg1"/>
                          </a:solidFill>
                          <a:effectLst/>
                          <a:latin typeface="CorpoS" pitchFamily="2" charset="0"/>
                        </a:rPr>
                        <a:t>Bezeichnung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lang="de-DE"/>
                    </a:p>
                  </a:txBody>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200" b="1" i="0" u="none" strike="noStrike" cap="none" normalizeH="0" baseline="0" smtClean="0">
                          <a:ln>
                            <a:noFill/>
                          </a:ln>
                          <a:solidFill>
                            <a:schemeClr val="bg1"/>
                          </a:solidFill>
                          <a:effectLst/>
                          <a:latin typeface="CorpoS" pitchFamily="2" charset="0"/>
                        </a:rPr>
                        <a:t>R</a:t>
                      </a:r>
                      <a:r>
                        <a:rPr kumimoji="0" lang="de-DE" sz="1200" b="1" i="0" u="none" strike="noStrike" cap="none" normalizeH="0" baseline="-25000" smtClean="0">
                          <a:ln>
                            <a:noFill/>
                          </a:ln>
                          <a:solidFill>
                            <a:schemeClr val="bg1"/>
                          </a:solidFill>
                          <a:effectLst/>
                          <a:latin typeface="CorpoS" pitchFamily="2" charset="0"/>
                        </a:rPr>
                        <a:t>m</a:t>
                      </a:r>
                      <a:r>
                        <a:rPr kumimoji="0" lang="de-DE" sz="1200" b="1" i="0" u="none" strike="noStrike" cap="none" normalizeH="0" baseline="0" smtClean="0">
                          <a:ln>
                            <a:noFill/>
                          </a:ln>
                          <a:solidFill>
                            <a:schemeClr val="bg1"/>
                          </a:solidFill>
                          <a:effectLst/>
                          <a:latin typeface="CorpoS" pitchFamily="2" charset="0"/>
                        </a:rPr>
                        <a:t> [MPa]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200" b="1" i="0" u="none" strike="noStrike" cap="none" normalizeH="0" baseline="0" smtClean="0">
                          <a:ln>
                            <a:noFill/>
                          </a:ln>
                          <a:solidFill>
                            <a:schemeClr val="bg1"/>
                          </a:solidFill>
                          <a:effectLst/>
                          <a:latin typeface="CorpoS" pitchFamily="2" charset="0"/>
                        </a:rPr>
                        <a:t>R </a:t>
                      </a:r>
                      <a:r>
                        <a:rPr kumimoji="0" lang="de-DE" sz="1200" b="1" i="0" u="none" strike="noStrike" cap="none" normalizeH="0" baseline="-25000" smtClean="0">
                          <a:ln>
                            <a:noFill/>
                          </a:ln>
                          <a:solidFill>
                            <a:schemeClr val="bg1"/>
                          </a:solidFill>
                          <a:effectLst/>
                          <a:latin typeface="CorpoS" pitchFamily="2" charset="0"/>
                        </a:rPr>
                        <a:t>P0,2</a:t>
                      </a:r>
                      <a:r>
                        <a:rPr kumimoji="0" lang="de-DE" sz="1200" b="1" i="0" u="none" strike="noStrike" cap="none" normalizeH="0" baseline="0" smtClean="0">
                          <a:ln>
                            <a:noFill/>
                          </a:ln>
                          <a:solidFill>
                            <a:schemeClr val="bg1"/>
                          </a:solidFill>
                          <a:effectLst/>
                          <a:latin typeface="CorpoS" pitchFamily="2" charset="0"/>
                        </a:rPr>
                        <a:t> [MPa]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200" b="1" i="0" u="none" strike="noStrike" cap="none" normalizeH="0" baseline="0" smtClean="0">
                          <a:ln>
                            <a:noFill/>
                          </a:ln>
                          <a:solidFill>
                            <a:schemeClr val="bg1"/>
                          </a:solidFill>
                          <a:effectLst/>
                          <a:latin typeface="CorpoS" pitchFamily="2" charset="0"/>
                        </a:rPr>
                        <a:t>A</a:t>
                      </a:r>
                      <a:r>
                        <a:rPr kumimoji="0" lang="de-DE" sz="1200" b="1" i="0" u="none" strike="noStrike" cap="none" normalizeH="0" baseline="-25000" smtClean="0">
                          <a:ln>
                            <a:noFill/>
                          </a:ln>
                          <a:solidFill>
                            <a:schemeClr val="bg1"/>
                          </a:solidFill>
                          <a:effectLst/>
                          <a:latin typeface="CorpoS" pitchFamily="2" charset="0"/>
                        </a:rPr>
                        <a:t>80</a:t>
                      </a:r>
                      <a:r>
                        <a:rPr kumimoji="0" lang="de-DE" sz="1200" b="1" i="0" u="none" strike="noStrike" cap="none" normalizeH="0" baseline="0" smtClean="0">
                          <a:ln>
                            <a:noFill/>
                          </a:ln>
                          <a:solidFill>
                            <a:schemeClr val="bg1"/>
                          </a:solidFill>
                          <a:effectLst/>
                          <a:latin typeface="CorpoS" pitchFamily="2"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81000">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IF-Stahl DC01-06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Interstitiell freier 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220...320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120...190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40...52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50825">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ST12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Unlegierter 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270...350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max.280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47650">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ST14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Unlegierter 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270...350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max.225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46063">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ZSTE 220P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Phosphorlegierter Stahl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340...420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220...280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ZSTE  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Mikrolegierter 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480...620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420...540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ZSTE 300 BH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„Bake Hardening“ 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400...480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300...360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258763">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X6CrMo17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Ferritischer Chromstahl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480...630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260...280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46063">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endParaRPr kumimoji="0" lang="de-DE" sz="1200" b="1" i="0" u="none" strike="noStrike" cap="none" normalizeH="0" baseline="0" smtClean="0">
                        <a:ln>
                          <a:noFill/>
                        </a:ln>
                        <a:solidFill>
                          <a:schemeClr val="tx1"/>
                        </a:solidFill>
                        <a:effectLst/>
                        <a:latin typeface="CorpoS"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Austenitischer Chrom-Nickel-Stahl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500...950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195...420</a:t>
                      </a:r>
                    </a:p>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endParaRPr kumimoji="0" lang="de-DE" sz="1200" b="1" i="0" u="none" strike="noStrike" cap="none" normalizeH="0" baseline="0" smtClean="0">
                        <a:ln>
                          <a:noFill/>
                        </a:ln>
                        <a:solidFill>
                          <a:schemeClr val="tx1"/>
                        </a:solidFill>
                        <a:effectLst/>
                        <a:latin typeface="CorpoS" pitchFamily="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30...45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46063">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DP500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Dual Phasen 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450...580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240....310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CP-W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Komplexphasenstahl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950....1130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&gt; 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MS-W1200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Martensitphasenstahl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1200....1450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275">
                <a:tc rowSpan="2">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BORON 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Boron Stahl             vorher</a:t>
                      </a:r>
                    </a:p>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                                nachher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de-DE"/>
                    </a:p>
                  </a:txBody>
                  <a:tcPr/>
                </a:tc>
                <a:tc vMerge="1">
                  <a:txBody>
                    <a:bodyPr/>
                    <a:lstStyle/>
                    <a:p>
                      <a:endParaRPr lang="de-DE"/>
                    </a:p>
                  </a:txBody>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1480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25000"/>
                        </a:spcAft>
                        <a:buClrTx/>
                        <a:buSzPct val="80000"/>
                        <a:buFont typeface="Wingdings" pitchFamily="2" charset="2"/>
                        <a:buNone/>
                        <a:tabLst/>
                      </a:pPr>
                      <a:r>
                        <a:rPr kumimoji="0" lang="de-DE" sz="1200" b="1" i="0" u="none" strike="noStrike" cap="none" normalizeH="0" baseline="0" smtClean="0">
                          <a:ln>
                            <a:noFill/>
                          </a:ln>
                          <a:solidFill>
                            <a:schemeClr val="tx1"/>
                          </a:solidFill>
                          <a:effectLst/>
                          <a:latin typeface="CorpoS" pitchFamily="2" charset="0"/>
                        </a:rPr>
                        <a:t>min.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2140" name="Rectangle 92"/>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Auswahl verschiedener Stahlsorten</a:t>
            </a:r>
          </a:p>
        </p:txBody>
      </p:sp>
    </p:spTree>
    <p:extLst>
      <p:ext uri="{BB962C8B-B14F-4D97-AF65-F5344CB8AC3E}">
        <p14:creationId xmlns:p14="http://schemas.microsoft.com/office/powerpoint/2010/main" val="3983623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2"/>
          <p:cNvSpPr>
            <a:spLocks noGrp="1"/>
          </p:cNvSpPr>
          <p:nvPr>
            <p:ph type="ftr" sz="quarter" idx="10"/>
          </p:nvPr>
        </p:nvSpPr>
        <p:spPr/>
        <p:txBody>
          <a:bodyPr/>
          <a:lstStyle/>
          <a:p>
            <a:r>
              <a:rPr lang="de-DE"/>
              <a:t>4 Materialien im Karosseriebau </a:t>
            </a:r>
          </a:p>
        </p:txBody>
      </p:sp>
      <p:sp>
        <p:nvSpPr>
          <p:cNvPr id="6" name="Foliennummernplatzhalter 3"/>
          <p:cNvSpPr>
            <a:spLocks noGrp="1"/>
          </p:cNvSpPr>
          <p:nvPr>
            <p:ph type="sldNum" sz="quarter" idx="11"/>
          </p:nvPr>
        </p:nvSpPr>
        <p:spPr/>
        <p:txBody>
          <a:bodyPr/>
          <a:lstStyle/>
          <a:p>
            <a:fld id="{08B90558-9C4B-4DFD-BA3F-88A0CD1BF412}" type="slidenum">
              <a:rPr lang="de-DE"/>
              <a:pPr/>
              <a:t>15</a:t>
            </a:fld>
            <a:endParaRPr lang="de-DE"/>
          </a:p>
        </p:txBody>
      </p:sp>
      <p:sp>
        <p:nvSpPr>
          <p:cNvPr id="632835" name="Text Box 3"/>
          <p:cNvSpPr txBox="1">
            <a:spLocks noChangeArrowheads="1"/>
          </p:cNvSpPr>
          <p:nvPr/>
        </p:nvSpPr>
        <p:spPr bwMode="auto">
          <a:xfrm>
            <a:off x="358775" y="2505075"/>
            <a:ext cx="8539163"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de-DE" sz="2400"/>
              <a:t>Material –Mischbauweisen MM:</a:t>
            </a:r>
          </a:p>
          <a:p>
            <a:pPr eaLnBrk="0" hangingPunct="0"/>
            <a:r>
              <a:rPr lang="de-DE" b="1"/>
              <a:t>Verschieden Materialien kommen zum Einsatz. Schwierigkeiten bereitet die Verbindungstechnik und die Korrosion.</a:t>
            </a:r>
          </a:p>
          <a:p>
            <a:pPr eaLnBrk="0" hangingPunct="0"/>
            <a:endParaRPr lang="de-DE" b="1"/>
          </a:p>
          <a:p>
            <a:pPr eaLnBrk="0" hangingPunct="0"/>
            <a:r>
              <a:rPr lang="de-DE" sz="2400"/>
              <a:t>Fertigungs – Mischbauweisen FM:</a:t>
            </a:r>
          </a:p>
          <a:p>
            <a:pPr eaLnBrk="0" hangingPunct="0"/>
            <a:r>
              <a:rPr lang="de-DE" b="1"/>
              <a:t>Verschiedene Fertigungsverfahren kommen innerhalb einer Struktur zum Einsatz.</a:t>
            </a:r>
          </a:p>
          <a:p>
            <a:pPr eaLnBrk="0" hangingPunct="0"/>
            <a:endParaRPr lang="de-DE" b="1"/>
          </a:p>
          <a:p>
            <a:pPr eaLnBrk="0" hangingPunct="0"/>
            <a:r>
              <a:rPr lang="de-DE" sz="2400"/>
              <a:t>Hybridbauweise:</a:t>
            </a:r>
          </a:p>
          <a:p>
            <a:pPr eaLnBrk="0" hangingPunct="0"/>
            <a:r>
              <a:rPr lang="de-DE" b="1"/>
              <a:t>Ohne den Einsatz einer Verbindungstechnik werden Material –Mischbauweisen durch den Fertigungsprozess erzeugt.</a:t>
            </a:r>
          </a:p>
        </p:txBody>
      </p:sp>
      <p:sp>
        <p:nvSpPr>
          <p:cNvPr id="632836" name="Rectangle 4"/>
          <p:cNvSpPr>
            <a:spLocks noChangeArrowheads="1"/>
          </p:cNvSpPr>
          <p:nvPr/>
        </p:nvSpPr>
        <p:spPr bwMode="auto">
          <a:xfrm>
            <a:off x="6935788" y="6445250"/>
            <a:ext cx="1957387"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Röth / FH Aachen</a:t>
            </a:r>
          </a:p>
        </p:txBody>
      </p:sp>
      <p:sp>
        <p:nvSpPr>
          <p:cNvPr id="632838" name="Rectangle 6"/>
          <p:cNvSpPr>
            <a:spLocks noGrp="1" noChangeArrowheads="1"/>
          </p:cNvSpPr>
          <p:nvPr>
            <p:ph type="title"/>
          </p:nvPr>
        </p:nvSpPr>
        <p:spPr>
          <a:xfrm>
            <a:off x="395288" y="730250"/>
            <a:ext cx="7800975" cy="1193800"/>
          </a:xfrm>
        </p:spPr>
        <p:txBody>
          <a:bodyPr/>
          <a:lstStyle/>
          <a:p>
            <a:r>
              <a:rPr lang="de-DE"/>
              <a:t>Materialien im Karosseriebau </a:t>
            </a:r>
            <a:br>
              <a:rPr lang="de-DE"/>
            </a:br>
            <a:r>
              <a:rPr lang="de-DE">
                <a:solidFill>
                  <a:schemeClr val="tx2"/>
                </a:solidFill>
              </a:rPr>
              <a:t>Karosseriearten / Mischbauarten</a:t>
            </a:r>
          </a:p>
        </p:txBody>
      </p:sp>
    </p:spTree>
    <p:extLst>
      <p:ext uri="{BB962C8B-B14F-4D97-AF65-F5344CB8AC3E}">
        <p14:creationId xmlns:p14="http://schemas.microsoft.com/office/powerpoint/2010/main" val="1088585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2"/>
          <p:cNvSpPr>
            <a:spLocks noGrp="1"/>
          </p:cNvSpPr>
          <p:nvPr>
            <p:ph type="ftr" sz="quarter" idx="10"/>
          </p:nvPr>
        </p:nvSpPr>
        <p:spPr/>
        <p:txBody>
          <a:bodyPr/>
          <a:lstStyle/>
          <a:p>
            <a:r>
              <a:rPr lang="de-DE"/>
              <a:t>4 Materialien im Karosseriebau </a:t>
            </a:r>
          </a:p>
        </p:txBody>
      </p:sp>
      <p:sp>
        <p:nvSpPr>
          <p:cNvPr id="8" name="Foliennummernplatzhalter 3"/>
          <p:cNvSpPr>
            <a:spLocks noGrp="1"/>
          </p:cNvSpPr>
          <p:nvPr>
            <p:ph type="sldNum" sz="quarter" idx="11"/>
          </p:nvPr>
        </p:nvSpPr>
        <p:spPr/>
        <p:txBody>
          <a:bodyPr/>
          <a:lstStyle/>
          <a:p>
            <a:fld id="{F9508D4E-DF9A-4D8A-9702-13C12B6D0076}" type="slidenum">
              <a:rPr lang="de-DE"/>
              <a:pPr/>
              <a:t>16</a:t>
            </a:fld>
            <a:endParaRPr lang="de-DE"/>
          </a:p>
        </p:txBody>
      </p:sp>
      <p:pic>
        <p:nvPicPr>
          <p:cNvPr id="633858" name="Picture 2" descr="bmw5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250" y="1790700"/>
            <a:ext cx="5970588" cy="2524125"/>
          </a:xfrm>
          <a:prstGeom prst="rect">
            <a:avLst/>
          </a:prstGeom>
          <a:noFill/>
          <a:extLst>
            <a:ext uri="{909E8E84-426E-40DD-AFC4-6F175D3DCCD1}">
              <a14:hiddenFill xmlns:a14="http://schemas.microsoft.com/office/drawing/2010/main">
                <a:solidFill>
                  <a:srgbClr val="FFFFFF"/>
                </a:solidFill>
              </a14:hiddenFill>
            </a:ext>
          </a:extLst>
        </p:spPr>
      </p:pic>
      <p:sp>
        <p:nvSpPr>
          <p:cNvPr id="633860" name="Text Box 4"/>
          <p:cNvSpPr txBox="1">
            <a:spLocks noChangeArrowheads="1"/>
          </p:cNvSpPr>
          <p:nvPr/>
        </p:nvSpPr>
        <p:spPr bwMode="auto">
          <a:xfrm>
            <a:off x="204788" y="3419475"/>
            <a:ext cx="3503612"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180975">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r>
              <a:rPr lang="de-DE" b="1">
                <a:latin typeface="CorpoS" pitchFamily="2" charset="0"/>
              </a:rPr>
              <a:t>Rohbau BMW 5er (MJ2003)</a:t>
            </a:r>
          </a:p>
          <a:p>
            <a:pPr eaLnBrk="0" hangingPunct="0">
              <a:buFont typeface="Wingdings" pitchFamily="2" charset="2"/>
              <a:buChar char="§"/>
            </a:pPr>
            <a:r>
              <a:rPr lang="de-DE" sz="1400" b="1">
                <a:latin typeface="CorpoS" pitchFamily="2" charset="0"/>
              </a:rPr>
              <a:t>Mit gewichtreduziertem Aluminium-Vorderwagen (GRAV) </a:t>
            </a:r>
          </a:p>
          <a:p>
            <a:pPr eaLnBrk="0" hangingPunct="0">
              <a:buFont typeface="Wingdings" pitchFamily="2" charset="2"/>
              <a:buChar char="§"/>
            </a:pPr>
            <a:r>
              <a:rPr lang="de-DE" sz="1400" b="1">
                <a:latin typeface="CorpoS" pitchFamily="2" charset="0"/>
              </a:rPr>
              <a:t>Separate Fertigung von Aluminium- und Stahlrohbau</a:t>
            </a:r>
          </a:p>
          <a:p>
            <a:pPr eaLnBrk="0" hangingPunct="0">
              <a:buFont typeface="Wingdings" pitchFamily="2" charset="2"/>
              <a:buChar char="§"/>
            </a:pPr>
            <a:r>
              <a:rPr lang="de-DE" sz="1400" b="1">
                <a:latin typeface="CorpoS" pitchFamily="2" charset="0"/>
              </a:rPr>
              <a:t>800 Stück/Tag</a:t>
            </a:r>
          </a:p>
          <a:p>
            <a:pPr eaLnBrk="0" hangingPunct="0"/>
            <a:endParaRPr lang="de-DE" b="1">
              <a:latin typeface="CorpoS" pitchFamily="2" charset="0"/>
            </a:endParaRPr>
          </a:p>
          <a:p>
            <a:pPr eaLnBrk="0" hangingPunct="0"/>
            <a:r>
              <a:rPr lang="de-DE" b="1">
                <a:latin typeface="CorpoS" pitchFamily="2" charset="0"/>
              </a:rPr>
              <a:t>Stahlrohbau</a:t>
            </a:r>
          </a:p>
          <a:p>
            <a:pPr eaLnBrk="0" hangingPunct="0">
              <a:buFont typeface="Wingdings" pitchFamily="2" charset="2"/>
              <a:buChar char="§"/>
            </a:pPr>
            <a:r>
              <a:rPr lang="de-DE" sz="1400" b="1">
                <a:latin typeface="CorpoS" pitchFamily="2" charset="0"/>
              </a:rPr>
              <a:t>500 Blechteile mit 1000 Roboter</a:t>
            </a:r>
          </a:p>
          <a:p>
            <a:pPr eaLnBrk="0" hangingPunct="0">
              <a:buFont typeface="Wingdings" pitchFamily="2" charset="2"/>
              <a:buChar char="§"/>
            </a:pPr>
            <a:r>
              <a:rPr lang="de-DE" sz="1400" b="1">
                <a:latin typeface="CorpoS" pitchFamily="2" charset="0"/>
              </a:rPr>
              <a:t>96% Automatisierung</a:t>
            </a:r>
          </a:p>
          <a:p>
            <a:pPr eaLnBrk="0" hangingPunct="0">
              <a:buFont typeface="Wingdings" pitchFamily="2" charset="2"/>
              <a:buChar char="§"/>
            </a:pPr>
            <a:r>
              <a:rPr lang="de-DE" sz="1400" b="1">
                <a:latin typeface="CorpoS" pitchFamily="2" charset="0"/>
              </a:rPr>
              <a:t>4000 Schweißpunkte</a:t>
            </a:r>
          </a:p>
          <a:p>
            <a:pPr eaLnBrk="0" hangingPunct="0">
              <a:buFont typeface="Wingdings" pitchFamily="2" charset="2"/>
              <a:buChar char="§"/>
            </a:pPr>
            <a:r>
              <a:rPr lang="de-DE" sz="1400" b="1">
                <a:latin typeface="CorpoS" pitchFamily="2" charset="0"/>
              </a:rPr>
              <a:t>5m Schweißnaht</a:t>
            </a:r>
          </a:p>
          <a:p>
            <a:pPr eaLnBrk="0" hangingPunct="0">
              <a:buFont typeface="Wingdings" pitchFamily="2" charset="2"/>
              <a:buChar char="§"/>
            </a:pPr>
            <a:r>
              <a:rPr lang="de-DE" sz="1400" b="1">
                <a:latin typeface="CorpoS" pitchFamily="2" charset="0"/>
              </a:rPr>
              <a:t>80m  Klebnaht</a:t>
            </a:r>
          </a:p>
          <a:p>
            <a:pPr eaLnBrk="0" hangingPunct="0">
              <a:buFont typeface="Wingdings" pitchFamily="2" charset="2"/>
              <a:buChar char="§"/>
            </a:pPr>
            <a:r>
              <a:rPr lang="de-DE" sz="1400" b="1">
                <a:latin typeface="CorpoS" pitchFamily="2" charset="0"/>
              </a:rPr>
              <a:t>350 kg </a:t>
            </a:r>
          </a:p>
        </p:txBody>
      </p:sp>
      <p:sp>
        <p:nvSpPr>
          <p:cNvPr id="633861" name="Text Box 5"/>
          <p:cNvSpPr txBox="1">
            <a:spLocks noChangeArrowheads="1"/>
          </p:cNvSpPr>
          <p:nvPr/>
        </p:nvSpPr>
        <p:spPr bwMode="auto">
          <a:xfrm>
            <a:off x="4327525" y="4127500"/>
            <a:ext cx="4143375"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80975" indent="-180975">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r>
              <a:rPr lang="de-DE" b="1">
                <a:latin typeface="CorpoS" pitchFamily="2" charset="0"/>
              </a:rPr>
              <a:t>GRAV: Laserschweißen und Stanznieten</a:t>
            </a:r>
          </a:p>
          <a:p>
            <a:pPr eaLnBrk="0" hangingPunct="0">
              <a:buFont typeface="Wingdings" pitchFamily="2" charset="2"/>
              <a:buChar char="§"/>
            </a:pPr>
            <a:r>
              <a:rPr lang="de-DE" sz="1400" b="1">
                <a:latin typeface="CorpoS" pitchFamily="2" charset="0"/>
              </a:rPr>
              <a:t>80 Blechteile mit 300 Robotern</a:t>
            </a:r>
          </a:p>
          <a:p>
            <a:pPr eaLnBrk="0" hangingPunct="0">
              <a:buFont typeface="Wingdings" pitchFamily="2" charset="2"/>
              <a:buChar char="§"/>
            </a:pPr>
            <a:r>
              <a:rPr lang="de-DE" sz="1400" b="1">
                <a:latin typeface="CorpoS" pitchFamily="2" charset="0"/>
              </a:rPr>
              <a:t>98% Automatisierung</a:t>
            </a:r>
          </a:p>
          <a:p>
            <a:pPr eaLnBrk="0" hangingPunct="0">
              <a:buFont typeface="Wingdings" pitchFamily="2" charset="2"/>
              <a:buChar char="§"/>
            </a:pPr>
            <a:r>
              <a:rPr lang="de-DE" sz="1400" b="1">
                <a:latin typeface="CorpoS" pitchFamily="2" charset="0"/>
              </a:rPr>
              <a:t>15m Klebnaht</a:t>
            </a:r>
          </a:p>
          <a:p>
            <a:pPr eaLnBrk="0" hangingPunct="0">
              <a:buFont typeface="Wingdings" pitchFamily="2" charset="2"/>
              <a:buChar char="§"/>
            </a:pPr>
            <a:r>
              <a:rPr lang="de-DE" sz="1400" b="1">
                <a:latin typeface="CorpoS" pitchFamily="2" charset="0"/>
              </a:rPr>
              <a:t>3m Al-Mig-Schweißung</a:t>
            </a:r>
          </a:p>
          <a:p>
            <a:pPr eaLnBrk="0" hangingPunct="0">
              <a:buFont typeface="Wingdings" pitchFamily="2" charset="2"/>
              <a:buChar char="§"/>
            </a:pPr>
            <a:r>
              <a:rPr lang="de-DE" sz="1400" b="1">
                <a:latin typeface="CorpoS" pitchFamily="2" charset="0"/>
              </a:rPr>
              <a:t>1.7m Al-Laser-Schweißung</a:t>
            </a:r>
          </a:p>
          <a:p>
            <a:pPr eaLnBrk="0" hangingPunct="0">
              <a:buFont typeface="Wingdings" pitchFamily="2" charset="2"/>
              <a:buChar char="§"/>
            </a:pPr>
            <a:r>
              <a:rPr lang="de-DE" sz="1400" b="1">
                <a:latin typeface="CorpoS" pitchFamily="2" charset="0"/>
              </a:rPr>
              <a:t>600 Stanznieten</a:t>
            </a:r>
          </a:p>
          <a:p>
            <a:pPr eaLnBrk="0" hangingPunct="0">
              <a:buFont typeface="Wingdings" pitchFamily="2" charset="2"/>
              <a:buChar char="§"/>
            </a:pPr>
            <a:r>
              <a:rPr lang="de-DE" sz="1400" b="1">
                <a:latin typeface="CorpoS" pitchFamily="2" charset="0"/>
              </a:rPr>
              <a:t>45kg</a:t>
            </a:r>
          </a:p>
          <a:p>
            <a:pPr eaLnBrk="0" hangingPunct="0"/>
            <a:r>
              <a:rPr lang="de-DE" b="1">
                <a:latin typeface="CorpoS" pitchFamily="2" charset="0"/>
              </a:rPr>
              <a:t>Verbindung Stahl – Aluminium</a:t>
            </a:r>
          </a:p>
          <a:p>
            <a:pPr eaLnBrk="0" hangingPunct="0">
              <a:buFont typeface="Wingdings" pitchFamily="2" charset="2"/>
              <a:buChar char="§"/>
            </a:pPr>
            <a:r>
              <a:rPr lang="de-DE" sz="1400" b="1">
                <a:latin typeface="CorpoS" pitchFamily="2" charset="0"/>
              </a:rPr>
              <a:t>Flächige Kleberauftragung</a:t>
            </a:r>
          </a:p>
          <a:p>
            <a:pPr eaLnBrk="0" hangingPunct="0">
              <a:buFont typeface="Wingdings" pitchFamily="2" charset="2"/>
              <a:buChar char="§"/>
            </a:pPr>
            <a:r>
              <a:rPr lang="de-DE" sz="1400" b="1">
                <a:latin typeface="CorpoS" pitchFamily="2" charset="0"/>
              </a:rPr>
              <a:t>Spezielle Stanznieten</a:t>
            </a:r>
          </a:p>
        </p:txBody>
      </p:sp>
      <p:sp>
        <p:nvSpPr>
          <p:cNvPr id="633862" name="Rectangle 6"/>
          <p:cNvSpPr>
            <a:spLocks noChangeArrowheads="1"/>
          </p:cNvSpPr>
          <p:nvPr/>
        </p:nvSpPr>
        <p:spPr bwMode="auto">
          <a:xfrm>
            <a:off x="6940550" y="6445250"/>
            <a:ext cx="1957388"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BMW</a:t>
            </a:r>
          </a:p>
        </p:txBody>
      </p:sp>
      <p:sp>
        <p:nvSpPr>
          <p:cNvPr id="633864" name="Rectangle 8"/>
          <p:cNvSpPr>
            <a:spLocks noGrp="1" noChangeArrowheads="1"/>
          </p:cNvSpPr>
          <p:nvPr>
            <p:ph type="title"/>
          </p:nvPr>
        </p:nvSpPr>
        <p:spPr>
          <a:xfrm>
            <a:off x="395288" y="730250"/>
            <a:ext cx="7800975" cy="1193800"/>
          </a:xfrm>
        </p:spPr>
        <p:txBody>
          <a:bodyPr/>
          <a:lstStyle/>
          <a:p>
            <a:r>
              <a:rPr lang="de-DE"/>
              <a:t>Materialien im Karosseriebau </a:t>
            </a:r>
            <a:br>
              <a:rPr lang="de-DE"/>
            </a:br>
            <a:r>
              <a:rPr lang="de-DE">
                <a:solidFill>
                  <a:schemeClr val="tx2"/>
                </a:solidFill>
              </a:rPr>
              <a:t>Mischbauweise BMW 5er</a:t>
            </a:r>
          </a:p>
        </p:txBody>
      </p:sp>
    </p:spTree>
    <p:extLst>
      <p:ext uri="{BB962C8B-B14F-4D97-AF65-F5344CB8AC3E}">
        <p14:creationId xmlns:p14="http://schemas.microsoft.com/office/powerpoint/2010/main" val="181132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0"/>
          </p:nvPr>
        </p:nvSpPr>
        <p:spPr/>
        <p:txBody>
          <a:bodyPr/>
          <a:lstStyle/>
          <a:p>
            <a:r>
              <a:rPr lang="de-DE"/>
              <a:t>4 Materialien im Karosseriebau </a:t>
            </a:r>
          </a:p>
        </p:txBody>
      </p:sp>
      <p:sp>
        <p:nvSpPr>
          <p:cNvPr id="10" name="Foliennummernplatzhalter 4"/>
          <p:cNvSpPr>
            <a:spLocks noGrp="1"/>
          </p:cNvSpPr>
          <p:nvPr>
            <p:ph type="sldNum" sz="quarter" idx="11"/>
          </p:nvPr>
        </p:nvSpPr>
        <p:spPr/>
        <p:txBody>
          <a:bodyPr/>
          <a:lstStyle/>
          <a:p>
            <a:fld id="{F71378C1-DC9A-4120-9059-855AC57F8D26}" type="slidenum">
              <a:rPr lang="de-DE"/>
              <a:pPr/>
              <a:t>17</a:t>
            </a:fld>
            <a:endParaRPr lang="de-DE"/>
          </a:p>
        </p:txBody>
      </p:sp>
      <p:pic>
        <p:nvPicPr>
          <p:cNvPr id="685066" name="Picture 10" descr="audi_061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513263"/>
            <a:ext cx="3313113" cy="1939925"/>
          </a:xfrm>
          <a:prstGeom prst="rect">
            <a:avLst/>
          </a:prstGeom>
          <a:noFill/>
          <a:extLst>
            <a:ext uri="{909E8E84-426E-40DD-AFC4-6F175D3DCCD1}">
              <a14:hiddenFill xmlns:a14="http://schemas.microsoft.com/office/drawing/2010/main">
                <a:solidFill>
                  <a:srgbClr val="FFFFFF"/>
                </a:solidFill>
              </a14:hiddenFill>
            </a:ext>
          </a:extLst>
        </p:spPr>
      </p:pic>
      <p:sp>
        <p:nvSpPr>
          <p:cNvPr id="685061" name="Rectangle 5"/>
          <p:cNvSpPr>
            <a:spLocks noChangeArrowheads="1"/>
          </p:cNvSpPr>
          <p:nvPr/>
        </p:nvSpPr>
        <p:spPr bwMode="auto">
          <a:xfrm>
            <a:off x="6935788" y="6453188"/>
            <a:ext cx="1957387"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autosieger.de / audi.de</a:t>
            </a:r>
          </a:p>
        </p:txBody>
      </p:sp>
      <p:sp>
        <p:nvSpPr>
          <p:cNvPr id="685062" name="Rectangle 6"/>
          <p:cNvSpPr>
            <a:spLocks noGrp="1" noChangeArrowheads="1"/>
          </p:cNvSpPr>
          <p:nvPr>
            <p:ph type="title"/>
          </p:nvPr>
        </p:nvSpPr>
        <p:spPr>
          <a:xfrm>
            <a:off x="395288" y="730250"/>
            <a:ext cx="7800975" cy="1193800"/>
          </a:xfrm>
        </p:spPr>
        <p:txBody>
          <a:bodyPr/>
          <a:lstStyle/>
          <a:p>
            <a:r>
              <a:rPr lang="de-DE"/>
              <a:t>Materialien im Karosseriebau </a:t>
            </a:r>
            <a:br>
              <a:rPr lang="de-DE"/>
            </a:br>
            <a:r>
              <a:rPr lang="de-DE">
                <a:solidFill>
                  <a:schemeClr val="tx2"/>
                </a:solidFill>
              </a:rPr>
              <a:t>Mischbauweise Audi TT</a:t>
            </a:r>
          </a:p>
        </p:txBody>
      </p:sp>
      <p:sp>
        <p:nvSpPr>
          <p:cNvPr id="685067" name="Rectangle 11"/>
          <p:cNvSpPr>
            <a:spLocks noGrp="1" noChangeArrowheads="1"/>
          </p:cNvSpPr>
          <p:nvPr>
            <p:ph type="body" idx="1"/>
          </p:nvPr>
        </p:nvSpPr>
        <p:spPr/>
        <p:txBody>
          <a:bodyPr/>
          <a:lstStyle/>
          <a:p>
            <a:r>
              <a:rPr lang="de-DE" dirty="0"/>
              <a:t>206 Kilogramm Audi TT Coupé (251 Kilogramm Cabrio</a:t>
            </a:r>
            <a:r>
              <a:rPr lang="de-DE" dirty="0" smtClean="0"/>
              <a:t>) 20??-2014</a:t>
            </a:r>
            <a:endParaRPr lang="de-DE" dirty="0"/>
          </a:p>
          <a:p>
            <a:pPr>
              <a:buFont typeface="Wingdings" pitchFamily="2" charset="2"/>
              <a:buNone/>
            </a:pPr>
            <a:endParaRPr lang="de-DE" dirty="0"/>
          </a:p>
        </p:txBody>
      </p:sp>
      <p:pic>
        <p:nvPicPr>
          <p:cNvPr id="685064" name="Picture 8" descr="Audi TT Roadster Karosserieba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2392363"/>
            <a:ext cx="5976937" cy="4205287"/>
          </a:xfrm>
          <a:prstGeom prst="rect">
            <a:avLst/>
          </a:prstGeom>
          <a:noFill/>
          <a:extLst>
            <a:ext uri="{909E8E84-426E-40DD-AFC4-6F175D3DCCD1}">
              <a14:hiddenFill xmlns:a14="http://schemas.microsoft.com/office/drawing/2010/main">
                <a:solidFill>
                  <a:srgbClr val="FFFFFF"/>
                </a:solidFill>
              </a14:hiddenFill>
            </a:ext>
          </a:extLst>
        </p:spPr>
      </p:pic>
      <p:sp>
        <p:nvSpPr>
          <p:cNvPr id="685072" name="Rectangle 16"/>
          <p:cNvSpPr>
            <a:spLocks noChangeArrowheads="1"/>
          </p:cNvSpPr>
          <p:nvPr/>
        </p:nvSpPr>
        <p:spPr bwMode="auto">
          <a:xfrm>
            <a:off x="4932363" y="2392363"/>
            <a:ext cx="2003425" cy="6048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
        <p:nvSpPr>
          <p:cNvPr id="685071" name="Text Box 15"/>
          <p:cNvSpPr txBox="1">
            <a:spLocks noChangeArrowheads="1"/>
          </p:cNvSpPr>
          <p:nvPr/>
        </p:nvSpPr>
        <p:spPr bwMode="auto">
          <a:xfrm>
            <a:off x="5286375" y="2247900"/>
            <a:ext cx="3857625" cy="1793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tabLst>
                <a:tab pos="536575" algn="r"/>
                <a:tab pos="623888" algn="l"/>
              </a:tabLst>
              <a:defRPr>
                <a:solidFill>
                  <a:schemeClr val="tx1"/>
                </a:solidFill>
                <a:latin typeface="Arial" pitchFamily="34" charset="0"/>
              </a:defRPr>
            </a:lvl1pPr>
            <a:lvl2pPr>
              <a:tabLst>
                <a:tab pos="536575" algn="r"/>
                <a:tab pos="623888" algn="l"/>
              </a:tabLst>
              <a:defRPr>
                <a:solidFill>
                  <a:schemeClr val="tx1"/>
                </a:solidFill>
                <a:latin typeface="Arial" pitchFamily="34" charset="0"/>
              </a:defRPr>
            </a:lvl2pPr>
            <a:lvl3pPr>
              <a:tabLst>
                <a:tab pos="536575" algn="r"/>
                <a:tab pos="623888" algn="l"/>
              </a:tabLst>
              <a:defRPr>
                <a:solidFill>
                  <a:schemeClr val="tx1"/>
                </a:solidFill>
                <a:latin typeface="Arial" pitchFamily="34" charset="0"/>
              </a:defRPr>
            </a:lvl3pPr>
            <a:lvl4pPr>
              <a:tabLst>
                <a:tab pos="536575" algn="r"/>
                <a:tab pos="623888" algn="l"/>
              </a:tabLst>
              <a:defRPr>
                <a:solidFill>
                  <a:schemeClr val="tx1"/>
                </a:solidFill>
                <a:latin typeface="Arial" pitchFamily="34" charset="0"/>
              </a:defRPr>
            </a:lvl4pPr>
            <a:lvl5pPr>
              <a:tabLst>
                <a:tab pos="536575" algn="r"/>
                <a:tab pos="623888" algn="l"/>
              </a:tabLst>
              <a:defRPr>
                <a:solidFill>
                  <a:schemeClr val="tx1"/>
                </a:solidFill>
                <a:latin typeface="Arial" pitchFamily="34" charset="0"/>
              </a:defRPr>
            </a:lvl5pPr>
            <a:lvl6pPr fontAlgn="base">
              <a:spcBef>
                <a:spcPct val="0"/>
              </a:spcBef>
              <a:spcAft>
                <a:spcPct val="0"/>
              </a:spcAft>
              <a:tabLst>
                <a:tab pos="536575" algn="r"/>
                <a:tab pos="623888" algn="l"/>
              </a:tabLst>
              <a:defRPr>
                <a:solidFill>
                  <a:schemeClr val="tx1"/>
                </a:solidFill>
                <a:latin typeface="Arial" pitchFamily="34" charset="0"/>
              </a:defRPr>
            </a:lvl6pPr>
            <a:lvl7pPr fontAlgn="base">
              <a:spcBef>
                <a:spcPct val="0"/>
              </a:spcBef>
              <a:spcAft>
                <a:spcPct val="0"/>
              </a:spcAft>
              <a:tabLst>
                <a:tab pos="536575" algn="r"/>
                <a:tab pos="623888" algn="l"/>
              </a:tabLst>
              <a:defRPr>
                <a:solidFill>
                  <a:schemeClr val="tx1"/>
                </a:solidFill>
                <a:latin typeface="Arial" pitchFamily="34" charset="0"/>
              </a:defRPr>
            </a:lvl7pPr>
            <a:lvl8pPr fontAlgn="base">
              <a:spcBef>
                <a:spcPct val="0"/>
              </a:spcBef>
              <a:spcAft>
                <a:spcPct val="0"/>
              </a:spcAft>
              <a:tabLst>
                <a:tab pos="536575" algn="r"/>
                <a:tab pos="623888" algn="l"/>
              </a:tabLst>
              <a:defRPr>
                <a:solidFill>
                  <a:schemeClr val="tx1"/>
                </a:solidFill>
                <a:latin typeface="Arial" pitchFamily="34" charset="0"/>
              </a:defRPr>
            </a:lvl8pPr>
            <a:lvl9pPr fontAlgn="base">
              <a:spcBef>
                <a:spcPct val="0"/>
              </a:spcBef>
              <a:spcAft>
                <a:spcPct val="0"/>
              </a:spcAft>
              <a:tabLst>
                <a:tab pos="536575" algn="r"/>
                <a:tab pos="623888" algn="l"/>
              </a:tabLst>
              <a:defRPr>
                <a:solidFill>
                  <a:schemeClr val="tx1"/>
                </a:solidFill>
                <a:latin typeface="Arial" pitchFamily="34" charset="0"/>
              </a:defRPr>
            </a:lvl9pPr>
          </a:lstStyle>
          <a:p>
            <a:pPr>
              <a:buFont typeface="Wingdings" pitchFamily="2" charset="2"/>
              <a:buChar char="§"/>
            </a:pPr>
            <a:r>
              <a:rPr lang="de-DE" sz="1400" dirty="0">
                <a:latin typeface="CorpoS" pitchFamily="2" charset="0"/>
              </a:rPr>
              <a:t>	1606	</a:t>
            </a:r>
            <a:r>
              <a:rPr lang="de-DE" sz="1400" dirty="0" err="1">
                <a:latin typeface="CorpoS" pitchFamily="2" charset="0"/>
              </a:rPr>
              <a:t>Halbhohl</a:t>
            </a:r>
            <a:r>
              <a:rPr lang="de-DE" sz="1400" dirty="0">
                <a:latin typeface="CorpoS" pitchFamily="2" charset="0"/>
              </a:rPr>
              <a:t> Stanznieten</a:t>
            </a:r>
          </a:p>
          <a:p>
            <a:pPr>
              <a:buFont typeface="Wingdings" pitchFamily="2" charset="2"/>
              <a:buChar char="§"/>
            </a:pPr>
            <a:r>
              <a:rPr lang="de-DE" sz="1400" dirty="0">
                <a:latin typeface="CorpoS" pitchFamily="2" charset="0"/>
              </a:rPr>
              <a:t> 	96	Vollstanznieten</a:t>
            </a:r>
          </a:p>
          <a:p>
            <a:pPr>
              <a:buFont typeface="Wingdings" pitchFamily="2" charset="2"/>
              <a:buChar char="§"/>
            </a:pPr>
            <a:r>
              <a:rPr lang="de-DE" sz="1400" dirty="0">
                <a:latin typeface="CorpoS" pitchFamily="2" charset="0"/>
              </a:rPr>
              <a:t> 	174	</a:t>
            </a:r>
            <a:r>
              <a:rPr lang="de-DE" sz="1400" dirty="0" err="1">
                <a:latin typeface="CorpoS" pitchFamily="2" charset="0"/>
              </a:rPr>
              <a:t>Clinchpunkte</a:t>
            </a:r>
            <a:endParaRPr lang="de-DE" sz="1400" dirty="0">
              <a:latin typeface="CorpoS" pitchFamily="2" charset="0"/>
            </a:endParaRPr>
          </a:p>
          <a:p>
            <a:pPr>
              <a:buFont typeface="Wingdings" pitchFamily="2" charset="2"/>
              <a:buChar char="§"/>
            </a:pPr>
            <a:r>
              <a:rPr lang="de-DE" sz="1400" dirty="0">
                <a:latin typeface="CorpoS" pitchFamily="2" charset="0"/>
              </a:rPr>
              <a:t> 	1271	Schweißpunkte</a:t>
            </a:r>
          </a:p>
          <a:p>
            <a:pPr>
              <a:buFont typeface="Wingdings" pitchFamily="2" charset="2"/>
              <a:buChar char="§"/>
            </a:pPr>
            <a:r>
              <a:rPr lang="de-DE" sz="1400" dirty="0">
                <a:latin typeface="CorpoS" pitchFamily="2" charset="0"/>
              </a:rPr>
              <a:t> 	97 m	Klebenaht (Struktur, Unterfütterung, Falze)</a:t>
            </a:r>
          </a:p>
          <a:p>
            <a:pPr>
              <a:buFont typeface="Wingdings" pitchFamily="2" charset="2"/>
              <a:buChar char="§"/>
            </a:pPr>
            <a:r>
              <a:rPr lang="de-DE" sz="1400" dirty="0">
                <a:latin typeface="CorpoS" pitchFamily="2" charset="0"/>
              </a:rPr>
              <a:t> 	26 m	Schweißnaht (Laser- u. MIG-Schweißen)</a:t>
            </a:r>
          </a:p>
          <a:p>
            <a:pPr>
              <a:buFont typeface="Wingdings" pitchFamily="2" charset="2"/>
              <a:buChar char="§"/>
            </a:pPr>
            <a:r>
              <a:rPr lang="de-DE" sz="1400" dirty="0">
                <a:latin typeface="CorpoS" pitchFamily="2" charset="0"/>
              </a:rPr>
              <a:t> 	229	FDS Schrauben</a:t>
            </a:r>
          </a:p>
          <a:p>
            <a:pPr>
              <a:buFont typeface="Wingdings" pitchFamily="2" charset="2"/>
              <a:buChar char="§"/>
            </a:pPr>
            <a:r>
              <a:rPr lang="de-DE" sz="1400" dirty="0">
                <a:latin typeface="CorpoS" pitchFamily="2" charset="0"/>
              </a:rPr>
              <a:t> 	232	Gewindebolzen</a:t>
            </a:r>
          </a:p>
        </p:txBody>
      </p:sp>
    </p:spTree>
    <p:extLst>
      <p:ext uri="{BB962C8B-B14F-4D97-AF65-F5344CB8AC3E}">
        <p14:creationId xmlns:p14="http://schemas.microsoft.com/office/powerpoint/2010/main" val="3286822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62" name="Rectangle 6"/>
          <p:cNvSpPr>
            <a:spLocks noGrp="1" noChangeArrowheads="1"/>
          </p:cNvSpPr>
          <p:nvPr>
            <p:ph type="title"/>
          </p:nvPr>
        </p:nvSpPr>
        <p:spPr/>
        <p:txBody>
          <a:bodyPr/>
          <a:lstStyle/>
          <a:p>
            <a:r>
              <a:rPr lang="de-DE"/>
              <a:t>Materialien im Karosseriebau </a:t>
            </a:r>
            <a:br>
              <a:rPr lang="de-DE"/>
            </a:br>
            <a:r>
              <a:rPr lang="de-DE">
                <a:solidFill>
                  <a:schemeClr val="tx2"/>
                </a:solidFill>
              </a:rPr>
              <a:t>Mischbauweise Audi TT</a:t>
            </a:r>
          </a:p>
        </p:txBody>
      </p:sp>
      <p:sp>
        <p:nvSpPr>
          <p:cNvPr id="685067" name="Rectangle 11"/>
          <p:cNvSpPr>
            <a:spLocks noGrp="1" noChangeArrowheads="1"/>
          </p:cNvSpPr>
          <p:nvPr>
            <p:ph idx="1"/>
          </p:nvPr>
        </p:nvSpPr>
        <p:spPr/>
        <p:txBody>
          <a:bodyPr/>
          <a:lstStyle/>
          <a:p>
            <a:r>
              <a:rPr lang="de-DE" dirty="0" smtClean="0"/>
              <a:t>276 </a:t>
            </a:r>
            <a:r>
              <a:rPr lang="de-DE" dirty="0"/>
              <a:t>Kilogramm </a:t>
            </a:r>
            <a:r>
              <a:rPr lang="de-DE" dirty="0" smtClean="0"/>
              <a:t>(mit Türen) Audi </a:t>
            </a:r>
            <a:r>
              <a:rPr lang="de-DE" dirty="0"/>
              <a:t>TT Coupé </a:t>
            </a:r>
            <a:r>
              <a:rPr lang="de-DE" dirty="0" smtClean="0"/>
              <a:t>2014-heute</a:t>
            </a:r>
            <a:endParaRPr lang="de-DE" dirty="0"/>
          </a:p>
          <a:p>
            <a:pPr>
              <a:buFont typeface="Wingdings" pitchFamily="2" charset="2"/>
              <a:buNone/>
            </a:pPr>
            <a:endParaRPr lang="de-DE" dirty="0"/>
          </a:p>
        </p:txBody>
      </p:sp>
      <p:sp>
        <p:nvSpPr>
          <p:cNvPr id="9" name="Fußzeilenplatzhalter 3"/>
          <p:cNvSpPr>
            <a:spLocks noGrp="1"/>
          </p:cNvSpPr>
          <p:nvPr>
            <p:ph type="ftr" sz="quarter" idx="10"/>
          </p:nvPr>
        </p:nvSpPr>
        <p:spPr/>
        <p:txBody>
          <a:bodyPr/>
          <a:lstStyle/>
          <a:p>
            <a:r>
              <a:rPr lang="de-DE"/>
              <a:t>4 Materialien im Karosseriebau </a:t>
            </a:r>
          </a:p>
        </p:txBody>
      </p:sp>
      <p:sp>
        <p:nvSpPr>
          <p:cNvPr id="10" name="Foliennummernplatzhalter 4"/>
          <p:cNvSpPr>
            <a:spLocks noGrp="1"/>
          </p:cNvSpPr>
          <p:nvPr>
            <p:ph type="sldNum" sz="quarter" idx="11"/>
          </p:nvPr>
        </p:nvSpPr>
        <p:spPr/>
        <p:txBody>
          <a:bodyPr/>
          <a:lstStyle/>
          <a:p>
            <a:fld id="{F71378C1-DC9A-4120-9059-855AC57F8D26}" type="slidenum">
              <a:rPr lang="de-DE"/>
              <a:pPr/>
              <a:t>18</a:t>
            </a:fld>
            <a:endParaRPr lang="de-DE"/>
          </a:p>
        </p:txBody>
      </p:sp>
      <p:sp>
        <p:nvSpPr>
          <p:cNvPr id="685061" name="Rectangle 5"/>
          <p:cNvSpPr>
            <a:spLocks noChangeArrowheads="1"/>
          </p:cNvSpPr>
          <p:nvPr/>
        </p:nvSpPr>
        <p:spPr bwMode="auto">
          <a:xfrm>
            <a:off x="5796136" y="6453188"/>
            <a:ext cx="3097039"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87350" indent="-387350" algn="r" eaLnBrk="0" hangingPunct="0">
              <a:spcBef>
                <a:spcPct val="50000"/>
              </a:spcBef>
              <a:buSzPct val="80000"/>
              <a:buFont typeface="Wingdings" pitchFamily="2" charset="2"/>
              <a:buNone/>
            </a:pPr>
            <a:r>
              <a:rPr lang="de-DE" sz="1000" b="1" dirty="0">
                <a:sym typeface="Wingdings" pitchFamily="2" charset="2"/>
              </a:rPr>
              <a:t>Quelle:  www.springerprofessional.de</a:t>
            </a:r>
          </a:p>
        </p:txBody>
      </p:sp>
      <p:sp>
        <p:nvSpPr>
          <p:cNvPr id="685072" name="Rectangle 16"/>
          <p:cNvSpPr>
            <a:spLocks noChangeArrowheads="1"/>
          </p:cNvSpPr>
          <p:nvPr/>
        </p:nvSpPr>
        <p:spPr bwMode="auto">
          <a:xfrm>
            <a:off x="4932363" y="2392363"/>
            <a:ext cx="2003425" cy="6048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pic>
        <p:nvPicPr>
          <p:cNvPr id="2050" name="Picture 2" descr="http://www.springerprofessional.de/servlet/contentblob/5310066/data/1888264.jpg"/>
          <p:cNvPicPr>
            <a:picLocks noChangeAspect="1" noChangeArrowheads="1"/>
          </p:cNvPicPr>
          <p:nvPr/>
        </p:nvPicPr>
        <p:blipFill rotWithShape="1">
          <a:blip r:embed="rId2">
            <a:extLst>
              <a:ext uri="{28A0092B-C50C-407E-A947-70E740481C1C}">
                <a14:useLocalDpi xmlns:a14="http://schemas.microsoft.com/office/drawing/2010/main" val="0"/>
              </a:ext>
            </a:extLst>
          </a:blip>
          <a:srcRect l="5389" t="9714" r="8597" b="8426"/>
          <a:stretch/>
        </p:blipFill>
        <p:spPr bwMode="auto">
          <a:xfrm>
            <a:off x="3031645" y="2276872"/>
            <a:ext cx="5850964" cy="41763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p:cNvSpPr txBox="1">
            <a:spLocks noChangeArrowheads="1"/>
          </p:cNvSpPr>
          <p:nvPr/>
        </p:nvSpPr>
        <p:spPr bwMode="auto">
          <a:xfrm>
            <a:off x="395288" y="2707536"/>
            <a:ext cx="5184824" cy="16333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tabLst>
                <a:tab pos="536575" algn="r"/>
                <a:tab pos="623888" algn="l"/>
              </a:tabLst>
              <a:defRPr>
                <a:solidFill>
                  <a:schemeClr val="tx1"/>
                </a:solidFill>
                <a:latin typeface="Arial" pitchFamily="34" charset="0"/>
              </a:defRPr>
            </a:lvl1pPr>
            <a:lvl2pPr>
              <a:tabLst>
                <a:tab pos="536575" algn="r"/>
                <a:tab pos="623888" algn="l"/>
              </a:tabLst>
              <a:defRPr>
                <a:solidFill>
                  <a:schemeClr val="tx1"/>
                </a:solidFill>
                <a:latin typeface="Arial" pitchFamily="34" charset="0"/>
              </a:defRPr>
            </a:lvl2pPr>
            <a:lvl3pPr>
              <a:tabLst>
                <a:tab pos="536575" algn="r"/>
                <a:tab pos="623888" algn="l"/>
              </a:tabLst>
              <a:defRPr>
                <a:solidFill>
                  <a:schemeClr val="tx1"/>
                </a:solidFill>
                <a:latin typeface="Arial" pitchFamily="34" charset="0"/>
              </a:defRPr>
            </a:lvl3pPr>
            <a:lvl4pPr>
              <a:tabLst>
                <a:tab pos="536575" algn="r"/>
                <a:tab pos="623888" algn="l"/>
              </a:tabLst>
              <a:defRPr>
                <a:solidFill>
                  <a:schemeClr val="tx1"/>
                </a:solidFill>
                <a:latin typeface="Arial" pitchFamily="34" charset="0"/>
              </a:defRPr>
            </a:lvl4pPr>
            <a:lvl5pPr>
              <a:tabLst>
                <a:tab pos="536575" algn="r"/>
                <a:tab pos="623888" algn="l"/>
              </a:tabLst>
              <a:defRPr>
                <a:solidFill>
                  <a:schemeClr val="tx1"/>
                </a:solidFill>
                <a:latin typeface="Arial" pitchFamily="34" charset="0"/>
              </a:defRPr>
            </a:lvl5pPr>
            <a:lvl6pPr fontAlgn="base">
              <a:spcBef>
                <a:spcPct val="0"/>
              </a:spcBef>
              <a:spcAft>
                <a:spcPct val="0"/>
              </a:spcAft>
              <a:tabLst>
                <a:tab pos="536575" algn="r"/>
                <a:tab pos="623888" algn="l"/>
              </a:tabLst>
              <a:defRPr>
                <a:solidFill>
                  <a:schemeClr val="tx1"/>
                </a:solidFill>
                <a:latin typeface="Arial" pitchFamily="34" charset="0"/>
              </a:defRPr>
            </a:lvl6pPr>
            <a:lvl7pPr fontAlgn="base">
              <a:spcBef>
                <a:spcPct val="0"/>
              </a:spcBef>
              <a:spcAft>
                <a:spcPct val="0"/>
              </a:spcAft>
              <a:tabLst>
                <a:tab pos="536575" algn="r"/>
                <a:tab pos="623888" algn="l"/>
              </a:tabLst>
              <a:defRPr>
                <a:solidFill>
                  <a:schemeClr val="tx1"/>
                </a:solidFill>
                <a:latin typeface="Arial" pitchFamily="34" charset="0"/>
              </a:defRPr>
            </a:lvl7pPr>
            <a:lvl8pPr fontAlgn="base">
              <a:spcBef>
                <a:spcPct val="0"/>
              </a:spcBef>
              <a:spcAft>
                <a:spcPct val="0"/>
              </a:spcAft>
              <a:tabLst>
                <a:tab pos="536575" algn="r"/>
                <a:tab pos="623888" algn="l"/>
              </a:tabLst>
              <a:defRPr>
                <a:solidFill>
                  <a:schemeClr val="tx1"/>
                </a:solidFill>
                <a:latin typeface="Arial" pitchFamily="34" charset="0"/>
              </a:defRPr>
            </a:lvl8pPr>
            <a:lvl9pPr fontAlgn="base">
              <a:spcBef>
                <a:spcPct val="0"/>
              </a:spcBef>
              <a:spcAft>
                <a:spcPct val="0"/>
              </a:spcAft>
              <a:tabLst>
                <a:tab pos="536575" algn="r"/>
                <a:tab pos="623888" algn="l"/>
              </a:tabLst>
              <a:defRPr>
                <a:solidFill>
                  <a:schemeClr val="tx1"/>
                </a:solidFill>
                <a:latin typeface="Arial" pitchFamily="34" charset="0"/>
              </a:defRPr>
            </a:lvl9pPr>
          </a:lstStyle>
          <a:p>
            <a:pPr marL="176213" indent="-176213">
              <a:buFont typeface="Wingdings" pitchFamily="2" charset="2"/>
              <a:buChar char="§"/>
              <a:tabLst>
                <a:tab pos="898525" algn="l"/>
              </a:tabLst>
            </a:pPr>
            <a:r>
              <a:rPr lang="de-DE" sz="2000" dirty="0" smtClean="0">
                <a:solidFill>
                  <a:srgbClr val="7030A0"/>
                </a:solidFill>
                <a:latin typeface="CorpoS" pitchFamily="2" charset="0"/>
              </a:rPr>
              <a:t>Lila:</a:t>
            </a:r>
            <a:r>
              <a:rPr lang="de-DE" sz="2000" dirty="0" smtClean="0">
                <a:latin typeface="CorpoS" pitchFamily="2" charset="0"/>
              </a:rPr>
              <a:t>	Ultrahochfester </a:t>
            </a:r>
            <a:r>
              <a:rPr lang="de-DE" sz="2000" dirty="0">
                <a:latin typeface="CorpoS" pitchFamily="2" charset="0"/>
              </a:rPr>
              <a:t>Stahl (</a:t>
            </a:r>
            <a:r>
              <a:rPr lang="de-DE" sz="2000" dirty="0" smtClean="0">
                <a:latin typeface="CorpoS" pitchFamily="2" charset="0"/>
              </a:rPr>
              <a:t>formgehärtet)</a:t>
            </a:r>
          </a:p>
          <a:p>
            <a:pPr marL="176213" indent="-176213">
              <a:buFont typeface="Wingdings" pitchFamily="2" charset="2"/>
              <a:buChar char="§"/>
              <a:tabLst>
                <a:tab pos="898525" algn="l"/>
              </a:tabLst>
            </a:pPr>
            <a:r>
              <a:rPr lang="de-DE" sz="2000" dirty="0" smtClean="0">
                <a:solidFill>
                  <a:schemeClr val="accent3">
                    <a:lumMod val="65000"/>
                  </a:schemeClr>
                </a:solidFill>
                <a:latin typeface="CorpoS" pitchFamily="2" charset="0"/>
              </a:rPr>
              <a:t>Grau:</a:t>
            </a:r>
            <a:r>
              <a:rPr lang="de-DE" sz="2000" dirty="0" smtClean="0">
                <a:latin typeface="CorpoS" pitchFamily="2" charset="0"/>
              </a:rPr>
              <a:t>	Kaltumgeformter Stahl</a:t>
            </a:r>
            <a:endParaRPr lang="de-DE" sz="2000" dirty="0">
              <a:latin typeface="CorpoS" pitchFamily="2" charset="0"/>
            </a:endParaRPr>
          </a:p>
          <a:p>
            <a:pPr marL="176213" indent="-176213">
              <a:buFont typeface="Wingdings" pitchFamily="2" charset="2"/>
              <a:buChar char="§"/>
              <a:tabLst>
                <a:tab pos="898525" algn="l"/>
              </a:tabLst>
            </a:pPr>
            <a:r>
              <a:rPr lang="de-DE" sz="2000" dirty="0" smtClean="0">
                <a:solidFill>
                  <a:srgbClr val="00B0F0"/>
                </a:solidFill>
                <a:latin typeface="CorpoS" pitchFamily="2" charset="0"/>
              </a:rPr>
              <a:t>Blau:</a:t>
            </a:r>
            <a:r>
              <a:rPr lang="de-DE" sz="2000" dirty="0" smtClean="0">
                <a:latin typeface="CorpoS" pitchFamily="2" charset="0"/>
              </a:rPr>
              <a:t>	Aluminiumstrangpressprofil</a:t>
            </a:r>
          </a:p>
          <a:p>
            <a:pPr marL="176213" indent="-176213">
              <a:buFont typeface="Wingdings" pitchFamily="2" charset="2"/>
              <a:buChar char="§"/>
              <a:tabLst>
                <a:tab pos="898525" algn="l"/>
              </a:tabLst>
            </a:pPr>
            <a:r>
              <a:rPr lang="de-DE" sz="2000" dirty="0" smtClean="0">
                <a:solidFill>
                  <a:srgbClr val="00B050"/>
                </a:solidFill>
                <a:latin typeface="CorpoS" pitchFamily="2" charset="0"/>
              </a:rPr>
              <a:t>Grün:</a:t>
            </a:r>
            <a:r>
              <a:rPr lang="de-DE" sz="2000" dirty="0" smtClean="0">
                <a:latin typeface="CorpoS" pitchFamily="2" charset="0"/>
              </a:rPr>
              <a:t>	Aluminiumblech</a:t>
            </a:r>
          </a:p>
          <a:p>
            <a:pPr marL="176213" indent="-176213">
              <a:buFont typeface="Wingdings" pitchFamily="2" charset="2"/>
              <a:buChar char="§"/>
              <a:tabLst>
                <a:tab pos="898525" algn="l"/>
              </a:tabLst>
            </a:pPr>
            <a:r>
              <a:rPr lang="de-DE" sz="2000" dirty="0" smtClean="0">
                <a:solidFill>
                  <a:srgbClr val="FF0000"/>
                </a:solidFill>
                <a:latin typeface="CorpoS" pitchFamily="2" charset="0"/>
              </a:rPr>
              <a:t>Rot:</a:t>
            </a:r>
            <a:r>
              <a:rPr lang="de-DE" sz="2000" dirty="0" smtClean="0">
                <a:latin typeface="CorpoS" pitchFamily="2" charset="0"/>
              </a:rPr>
              <a:t>	Aluminiumguss </a:t>
            </a:r>
            <a:endParaRPr lang="de-DE" sz="2000" dirty="0">
              <a:latin typeface="CorpoS" pitchFamily="2" charset="0"/>
            </a:endParaRPr>
          </a:p>
        </p:txBody>
      </p:sp>
    </p:spTree>
    <p:extLst>
      <p:ext uri="{BB962C8B-B14F-4D97-AF65-F5344CB8AC3E}">
        <p14:creationId xmlns:p14="http://schemas.microsoft.com/office/powerpoint/2010/main" val="493619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0"/>
          </p:nvPr>
        </p:nvSpPr>
        <p:spPr/>
        <p:txBody>
          <a:bodyPr/>
          <a:lstStyle/>
          <a:p>
            <a:r>
              <a:rPr lang="de-DE"/>
              <a:t>4 Materialien im Karosseriebau </a:t>
            </a:r>
          </a:p>
        </p:txBody>
      </p:sp>
      <p:sp>
        <p:nvSpPr>
          <p:cNvPr id="10" name="Foliennummernplatzhalter 4"/>
          <p:cNvSpPr>
            <a:spLocks noGrp="1"/>
          </p:cNvSpPr>
          <p:nvPr>
            <p:ph type="sldNum" sz="quarter" idx="11"/>
          </p:nvPr>
        </p:nvSpPr>
        <p:spPr/>
        <p:txBody>
          <a:bodyPr/>
          <a:lstStyle/>
          <a:p>
            <a:fld id="{F71378C1-DC9A-4120-9059-855AC57F8D26}" type="slidenum">
              <a:rPr lang="de-DE"/>
              <a:pPr/>
              <a:t>19</a:t>
            </a:fld>
            <a:endParaRPr lang="de-DE"/>
          </a:p>
        </p:txBody>
      </p:sp>
      <p:sp>
        <p:nvSpPr>
          <p:cNvPr id="685061" name="Rectangle 5"/>
          <p:cNvSpPr>
            <a:spLocks noChangeArrowheads="1"/>
          </p:cNvSpPr>
          <p:nvPr/>
        </p:nvSpPr>
        <p:spPr bwMode="auto">
          <a:xfrm>
            <a:off x="6935788" y="6453188"/>
            <a:ext cx="1957387"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dirty="0">
                <a:sym typeface="Wingdings" pitchFamily="2" charset="2"/>
              </a:rPr>
              <a:t>Quelle:  </a:t>
            </a:r>
            <a:r>
              <a:rPr lang="de-DE" sz="1000" b="1" dirty="0" smtClean="0">
                <a:sym typeface="Wingdings" pitchFamily="2" charset="2"/>
              </a:rPr>
              <a:t>Daimler AG</a:t>
            </a:r>
            <a:endParaRPr lang="de-DE" sz="1000" b="1" dirty="0">
              <a:sym typeface="Wingdings" pitchFamily="2" charset="2"/>
            </a:endParaRPr>
          </a:p>
        </p:txBody>
      </p:sp>
      <p:sp>
        <p:nvSpPr>
          <p:cNvPr id="685062" name="Rectangle 6"/>
          <p:cNvSpPr>
            <a:spLocks noGrp="1" noChangeArrowheads="1"/>
          </p:cNvSpPr>
          <p:nvPr>
            <p:ph type="title"/>
          </p:nvPr>
        </p:nvSpPr>
        <p:spPr>
          <a:xfrm>
            <a:off x="395288" y="730250"/>
            <a:ext cx="7800975" cy="1193800"/>
          </a:xfrm>
        </p:spPr>
        <p:txBody>
          <a:bodyPr/>
          <a:lstStyle/>
          <a:p>
            <a:r>
              <a:rPr lang="de-DE" dirty="0"/>
              <a:t>Materialien im Karosseriebau </a:t>
            </a:r>
            <a:br>
              <a:rPr lang="de-DE" dirty="0"/>
            </a:br>
            <a:r>
              <a:rPr lang="de-DE" dirty="0">
                <a:solidFill>
                  <a:schemeClr val="tx2"/>
                </a:solidFill>
              </a:rPr>
              <a:t>Mischbauweise Audi </a:t>
            </a:r>
            <a:r>
              <a:rPr lang="de-DE" dirty="0" smtClean="0">
                <a:solidFill>
                  <a:schemeClr val="tx2"/>
                </a:solidFill>
              </a:rPr>
              <a:t>TT – gefühlter Vorsprung durch Technik ;-)</a:t>
            </a:r>
            <a:endParaRPr lang="de-DE" dirty="0">
              <a:solidFill>
                <a:schemeClr val="tx2"/>
              </a:solidFill>
            </a:endParaRPr>
          </a:p>
        </p:txBody>
      </p:sp>
      <p:sp>
        <p:nvSpPr>
          <p:cNvPr id="685067" name="Rectangle 11"/>
          <p:cNvSpPr>
            <a:spLocks noGrp="1" noChangeArrowheads="1"/>
          </p:cNvSpPr>
          <p:nvPr>
            <p:ph type="body" idx="1"/>
          </p:nvPr>
        </p:nvSpPr>
        <p:spPr/>
        <p:txBody>
          <a:bodyPr/>
          <a:lstStyle/>
          <a:p>
            <a:pPr fontAlgn="t"/>
            <a:r>
              <a:rPr lang="de-DE" dirty="0"/>
              <a:t>Die Papierlage spricht eigentlich </a:t>
            </a:r>
            <a:r>
              <a:rPr lang="de-DE" dirty="0" smtClean="0"/>
              <a:t>klar für </a:t>
            </a:r>
            <a:r>
              <a:rPr lang="de-DE" dirty="0"/>
              <a:t>den Audi TT RS Roadster: Space Frame Karosserie (70 % Aluminium-Anteil), Stoff-Verdeck und ein Leichtbau-5-Zylindermotor mit nur 2,5 Liter Hubraum: Doch der SLK 55 AMG setzt sich nicht nur mit dem 8-Zylinder-Hochdrehzahlsaugmotor mit der aus der Formel 1 inspirierten Zylinder-Abschaltung (AMG </a:t>
            </a:r>
            <a:r>
              <a:rPr lang="de-DE" dirty="0" err="1"/>
              <a:t>Cylinder</a:t>
            </a:r>
            <a:r>
              <a:rPr lang="de-DE" dirty="0"/>
              <a:t> Management) an die Pole Position. Ein intelligenter Material-Mix inkl. innovativem Leichtbau-</a:t>
            </a:r>
            <a:r>
              <a:rPr lang="de-DE" dirty="0" err="1"/>
              <a:t>Variodach</a:t>
            </a:r>
            <a:r>
              <a:rPr lang="de-DE" dirty="0"/>
              <a:t> drückt das Gewicht und senkt den Schwerpunkt: Für den Gleichstand beim Leergewicht haben sich die Ingenieure Beifall verdient – und beim Leistungsgewicht sieht der Ingolstädter ohnehin nur die Rücklichter des SLK 55 AMG. </a:t>
            </a:r>
            <a:endParaRPr lang="de-DE" dirty="0">
              <a:effectLst/>
            </a:endParaRPr>
          </a:p>
        </p:txBody>
      </p:sp>
      <p:graphicFrame>
        <p:nvGraphicFramePr>
          <p:cNvPr id="3" name="Tabelle 2"/>
          <p:cNvGraphicFramePr>
            <a:graphicFrameLocks noGrp="1"/>
          </p:cNvGraphicFramePr>
          <p:nvPr>
            <p:extLst>
              <p:ext uri="{D42A27DB-BD31-4B8C-83A1-F6EECF244321}">
                <p14:modId xmlns:p14="http://schemas.microsoft.com/office/powerpoint/2010/main" val="547847584"/>
              </p:ext>
            </p:extLst>
          </p:nvPr>
        </p:nvGraphicFramePr>
        <p:xfrm>
          <a:off x="395289" y="5071576"/>
          <a:ext cx="7224711" cy="1381760"/>
        </p:xfrm>
        <a:graphic>
          <a:graphicData uri="http://schemas.openxmlformats.org/drawingml/2006/table">
            <a:tbl>
              <a:tblPr firstRow="1" bandRow="1">
                <a:tableStyleId>{5C22544A-7EE6-4342-B048-85BDC9FD1C3A}</a:tableStyleId>
              </a:tblPr>
              <a:tblGrid>
                <a:gridCol w="2408237"/>
                <a:gridCol w="2408237"/>
                <a:gridCol w="2408237"/>
              </a:tblGrid>
              <a:tr h="370840">
                <a:tc>
                  <a:txBody>
                    <a:bodyPr/>
                    <a:lstStyle/>
                    <a:p>
                      <a:r>
                        <a:rPr lang="de-DE" dirty="0">
                          <a:effectLst/>
                        </a:rPr>
                        <a:t>Fahrzeug</a:t>
                      </a:r>
                    </a:p>
                  </a:txBody>
                  <a:tcPr anchor="ctr"/>
                </a:tc>
                <a:tc>
                  <a:txBody>
                    <a:bodyPr/>
                    <a:lstStyle/>
                    <a:p>
                      <a:r>
                        <a:rPr lang="pl-PL" dirty="0">
                          <a:effectLst/>
                        </a:rPr>
                        <a:t>SLK 55 AMG </a:t>
                      </a:r>
                      <a:br>
                        <a:rPr lang="pl-PL" dirty="0">
                          <a:effectLst/>
                        </a:rPr>
                      </a:br>
                      <a:r>
                        <a:rPr lang="pl-PL" dirty="0" smtClean="0">
                          <a:effectLst/>
                        </a:rPr>
                        <a:t>310 </a:t>
                      </a:r>
                      <a:r>
                        <a:rPr lang="pl-PL" dirty="0">
                          <a:effectLst/>
                        </a:rPr>
                        <a:t>kW (421 PS)</a:t>
                      </a:r>
                    </a:p>
                  </a:txBody>
                  <a:tcPr anchor="ctr"/>
                </a:tc>
                <a:tc>
                  <a:txBody>
                    <a:bodyPr/>
                    <a:lstStyle/>
                    <a:p>
                      <a:r>
                        <a:rPr lang="en-US" dirty="0">
                          <a:effectLst/>
                        </a:rPr>
                        <a:t>Audi TT RS Roadster </a:t>
                      </a:r>
                      <a:br>
                        <a:rPr lang="en-US" dirty="0">
                          <a:effectLst/>
                        </a:rPr>
                      </a:br>
                      <a:r>
                        <a:rPr lang="en-US" dirty="0" smtClean="0">
                          <a:effectLst/>
                        </a:rPr>
                        <a:t>250 </a:t>
                      </a:r>
                      <a:r>
                        <a:rPr lang="en-US" dirty="0">
                          <a:effectLst/>
                        </a:rPr>
                        <a:t>kW (340 PS)</a:t>
                      </a:r>
                    </a:p>
                  </a:txBody>
                  <a:tcPr anchor="ctr"/>
                </a:tc>
              </a:tr>
              <a:tr h="370840">
                <a:tc>
                  <a:txBody>
                    <a:bodyPr/>
                    <a:lstStyle/>
                    <a:p>
                      <a:r>
                        <a:rPr lang="de-DE">
                          <a:effectLst/>
                        </a:rPr>
                        <a:t>Leergewicht</a:t>
                      </a:r>
                    </a:p>
                  </a:txBody>
                  <a:tcPr anchor="ctr"/>
                </a:tc>
                <a:tc>
                  <a:txBody>
                    <a:bodyPr/>
                    <a:lstStyle/>
                    <a:p>
                      <a:r>
                        <a:rPr lang="de-DE" b="1">
                          <a:effectLst/>
                        </a:rPr>
                        <a:t>1.610 kg</a:t>
                      </a:r>
                      <a:endParaRPr lang="de-DE">
                        <a:effectLst/>
                      </a:endParaRPr>
                    </a:p>
                  </a:txBody>
                  <a:tcPr anchor="ctr"/>
                </a:tc>
                <a:tc>
                  <a:txBody>
                    <a:bodyPr/>
                    <a:lstStyle/>
                    <a:p>
                      <a:r>
                        <a:rPr lang="de-DE">
                          <a:effectLst/>
                        </a:rPr>
                        <a:t>1.610 kg</a:t>
                      </a:r>
                    </a:p>
                  </a:txBody>
                  <a:tcPr anchor="ctr"/>
                </a:tc>
              </a:tr>
              <a:tr h="370840">
                <a:tc>
                  <a:txBody>
                    <a:bodyPr/>
                    <a:lstStyle/>
                    <a:p>
                      <a:r>
                        <a:rPr lang="de-DE">
                          <a:effectLst/>
                        </a:rPr>
                        <a:t>Leistungsgewicht</a:t>
                      </a:r>
                    </a:p>
                  </a:txBody>
                  <a:tcPr anchor="ctr"/>
                </a:tc>
                <a:tc>
                  <a:txBody>
                    <a:bodyPr/>
                    <a:lstStyle/>
                    <a:p>
                      <a:r>
                        <a:rPr lang="de-DE" b="1">
                          <a:effectLst/>
                        </a:rPr>
                        <a:t>3,8 kg/PS</a:t>
                      </a:r>
                      <a:endParaRPr lang="de-DE">
                        <a:effectLst/>
                      </a:endParaRPr>
                    </a:p>
                  </a:txBody>
                  <a:tcPr anchor="ctr"/>
                </a:tc>
                <a:tc>
                  <a:txBody>
                    <a:bodyPr/>
                    <a:lstStyle/>
                    <a:p>
                      <a:r>
                        <a:rPr lang="de-DE" dirty="0">
                          <a:effectLst/>
                        </a:rPr>
                        <a:t>4,7 kg/PS</a:t>
                      </a:r>
                    </a:p>
                  </a:txBody>
                  <a:tcPr anchor="ctr"/>
                </a:tc>
              </a:tr>
            </a:tbl>
          </a:graphicData>
        </a:graphic>
      </p:graphicFrame>
      <p:sp>
        <p:nvSpPr>
          <p:cNvPr id="2" name="Textfeld 1"/>
          <p:cNvSpPr txBox="1"/>
          <p:nvPr/>
        </p:nvSpPr>
        <p:spPr>
          <a:xfrm rot="20188244">
            <a:off x="-204927" y="3037366"/>
            <a:ext cx="9550628" cy="523220"/>
          </a:xfrm>
          <a:prstGeom prst="rect">
            <a:avLst/>
          </a:prstGeom>
          <a:solidFill>
            <a:schemeClr val="accent1">
              <a:alpha val="70000"/>
            </a:schemeClr>
          </a:solidFill>
        </p:spPr>
        <p:txBody>
          <a:bodyPr wrap="none" rtlCol="0">
            <a:spAutoFit/>
          </a:bodyPr>
          <a:lstStyle/>
          <a:p>
            <a:pPr algn="ctr"/>
            <a:r>
              <a:rPr lang="de-DE" sz="2800" b="1" dirty="0" smtClean="0">
                <a:solidFill>
                  <a:srgbClr val="FF0000"/>
                </a:solidFill>
              </a:rPr>
              <a:t>Botschaft: Leichtbau darf nicht bei der Karosserie aufhören!</a:t>
            </a:r>
            <a:endParaRPr lang="de-DE" sz="2800" b="1" dirty="0">
              <a:solidFill>
                <a:srgbClr val="FF0000"/>
              </a:solidFill>
            </a:endParaRPr>
          </a:p>
        </p:txBody>
      </p:sp>
    </p:spTree>
    <p:extLst>
      <p:ext uri="{BB962C8B-B14F-4D97-AF65-F5344CB8AC3E}">
        <p14:creationId xmlns:p14="http://schemas.microsoft.com/office/powerpoint/2010/main" val="1594394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ctrTitle"/>
          </p:nvPr>
        </p:nvSpPr>
        <p:spPr>
          <a:xfrm>
            <a:off x="396875" y="3500438"/>
            <a:ext cx="8351838" cy="762000"/>
          </a:xfrm>
        </p:spPr>
        <p:txBody>
          <a:bodyPr/>
          <a:lstStyle/>
          <a:p>
            <a:r>
              <a:rPr lang="de-DE"/>
              <a:t>Karosserietechnik</a:t>
            </a:r>
            <a:br>
              <a:rPr lang="de-DE"/>
            </a:br>
            <a:r>
              <a:rPr lang="de-DE"/>
              <a:t>4 Materialien im Karosseriebau</a:t>
            </a:r>
          </a:p>
        </p:txBody>
      </p:sp>
      <p:sp>
        <p:nvSpPr>
          <p:cNvPr id="630787" name="Rectangle 3"/>
          <p:cNvSpPr>
            <a:spLocks noGrp="1" noChangeArrowheads="1"/>
          </p:cNvSpPr>
          <p:nvPr>
            <p:ph type="subTitle" idx="1"/>
          </p:nvPr>
        </p:nvSpPr>
        <p:spPr/>
        <p:txBody>
          <a:bodyPr/>
          <a:lstStyle/>
          <a:p>
            <a:endParaRPr lang="de-DE"/>
          </a:p>
          <a:p>
            <a:endParaRPr lang="de-DE"/>
          </a:p>
        </p:txBody>
      </p:sp>
    </p:spTree>
    <p:extLst>
      <p:ext uri="{BB962C8B-B14F-4D97-AF65-F5344CB8AC3E}">
        <p14:creationId xmlns:p14="http://schemas.microsoft.com/office/powerpoint/2010/main" val="2086943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ußzeilenplatzhalter 2"/>
          <p:cNvSpPr>
            <a:spLocks noGrp="1"/>
          </p:cNvSpPr>
          <p:nvPr>
            <p:ph type="ftr" sz="quarter" idx="10"/>
          </p:nvPr>
        </p:nvSpPr>
        <p:spPr/>
        <p:txBody>
          <a:bodyPr/>
          <a:lstStyle/>
          <a:p>
            <a:r>
              <a:rPr lang="de-DE"/>
              <a:t>4 Materialien im Karosseriebau </a:t>
            </a:r>
          </a:p>
        </p:txBody>
      </p:sp>
      <p:sp>
        <p:nvSpPr>
          <p:cNvPr id="12" name="Foliennummernplatzhalter 3"/>
          <p:cNvSpPr>
            <a:spLocks noGrp="1"/>
          </p:cNvSpPr>
          <p:nvPr>
            <p:ph type="sldNum" sz="quarter" idx="11"/>
          </p:nvPr>
        </p:nvSpPr>
        <p:spPr/>
        <p:txBody>
          <a:bodyPr/>
          <a:lstStyle/>
          <a:p>
            <a:fld id="{A1F3E2BE-EABA-4E64-9CE6-46D2010ED698}" type="slidenum">
              <a:rPr lang="de-DE"/>
              <a:pPr/>
              <a:t>20</a:t>
            </a:fld>
            <a:endParaRPr lang="de-DE"/>
          </a:p>
        </p:txBody>
      </p:sp>
      <p:pic>
        <p:nvPicPr>
          <p:cNvPr id="634882" name="Picture 2" descr="porsche_gt_mon"/>
          <p:cNvPicPr>
            <a:picLocks noChangeAspect="1" noChangeArrowheads="1"/>
          </p:cNvPicPr>
          <p:nvPr/>
        </p:nvPicPr>
        <p:blipFill>
          <a:blip r:embed="rId2">
            <a:extLst>
              <a:ext uri="{28A0092B-C50C-407E-A947-70E740481C1C}">
                <a14:useLocalDpi xmlns:a14="http://schemas.microsoft.com/office/drawing/2010/main" val="0"/>
              </a:ext>
            </a:extLst>
          </a:blip>
          <a:srcRect t="4111"/>
          <a:stretch>
            <a:fillRect/>
          </a:stretch>
        </p:blipFill>
        <p:spPr bwMode="auto">
          <a:xfrm>
            <a:off x="3281363" y="2078038"/>
            <a:ext cx="5534025" cy="3148012"/>
          </a:xfrm>
          <a:prstGeom prst="rect">
            <a:avLst/>
          </a:prstGeom>
          <a:noFill/>
          <a:extLst>
            <a:ext uri="{909E8E84-426E-40DD-AFC4-6F175D3DCCD1}">
              <a14:hiddenFill xmlns:a14="http://schemas.microsoft.com/office/drawing/2010/main">
                <a:solidFill>
                  <a:srgbClr val="FFFFFF"/>
                </a:solidFill>
              </a14:hiddenFill>
            </a:ext>
          </a:extLst>
        </p:spPr>
      </p:pic>
      <p:sp>
        <p:nvSpPr>
          <p:cNvPr id="634884" name="Text Box 4"/>
          <p:cNvSpPr txBox="1">
            <a:spLocks noChangeArrowheads="1"/>
          </p:cNvSpPr>
          <p:nvPr/>
        </p:nvSpPr>
        <p:spPr bwMode="auto">
          <a:xfrm>
            <a:off x="395288" y="3702050"/>
            <a:ext cx="4662487"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sz="2400"/>
              <a:t>Rolling Chassis des </a:t>
            </a:r>
          </a:p>
          <a:p>
            <a:pPr eaLnBrk="0" hangingPunct="0"/>
            <a:r>
              <a:rPr lang="de-DE" sz="2400"/>
              <a:t>Porsche GT (MJ2003):</a:t>
            </a:r>
          </a:p>
          <a:p>
            <a:pPr eaLnBrk="0" hangingPunct="0"/>
            <a:r>
              <a:rPr lang="de-DE" b="1"/>
              <a:t>1500 Fahrzeuge</a:t>
            </a:r>
          </a:p>
          <a:p>
            <a:pPr eaLnBrk="0" hangingPunct="0"/>
            <a:r>
              <a:rPr lang="de-DE" b="1"/>
              <a:t>Karosseriegewicht ca. 100kg</a:t>
            </a:r>
          </a:p>
          <a:p>
            <a:pPr eaLnBrk="0" hangingPunct="0"/>
            <a:r>
              <a:rPr lang="de-DE" b="1"/>
              <a:t>Ca. 1000 Gewebeeinlagen</a:t>
            </a:r>
          </a:p>
          <a:p>
            <a:pPr eaLnBrk="0" hangingPunct="0"/>
            <a:r>
              <a:rPr lang="de-DE" b="1"/>
              <a:t>Fertigung im Autoclaven</a:t>
            </a:r>
          </a:p>
          <a:p>
            <a:pPr eaLnBrk="0" hangingPunct="0"/>
            <a:r>
              <a:rPr lang="de-DE" b="1"/>
              <a:t>Backprozess ca. 8h</a:t>
            </a:r>
          </a:p>
          <a:p>
            <a:pPr eaLnBrk="0" hangingPunct="0"/>
            <a:r>
              <a:rPr lang="de-DE" b="1"/>
              <a:t>1 Woche Fertigung (400 Handoperationen)</a:t>
            </a:r>
          </a:p>
          <a:p>
            <a:pPr eaLnBrk="0" hangingPunct="0"/>
            <a:r>
              <a:rPr lang="de-DE" b="1"/>
              <a:t>Klappen ebenfalls aus CFK / RTM /Sandwich</a:t>
            </a:r>
            <a:endParaRPr lang="de-DE" sz="2400" b="1"/>
          </a:p>
        </p:txBody>
      </p:sp>
      <p:sp>
        <p:nvSpPr>
          <p:cNvPr id="634885" name="Text Box 5"/>
          <p:cNvSpPr txBox="1">
            <a:spLocks noChangeArrowheads="1"/>
          </p:cNvSpPr>
          <p:nvPr/>
        </p:nvSpPr>
        <p:spPr bwMode="auto">
          <a:xfrm>
            <a:off x="3951288" y="5187950"/>
            <a:ext cx="5091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sz="2400"/>
              <a:t>Edelstahlprofile vorne/hinten (kein Alu!)</a:t>
            </a:r>
          </a:p>
        </p:txBody>
      </p:sp>
      <p:sp>
        <p:nvSpPr>
          <p:cNvPr id="634886" name="Line 6"/>
          <p:cNvSpPr>
            <a:spLocks noChangeShapeType="1"/>
          </p:cNvSpPr>
          <p:nvPr/>
        </p:nvSpPr>
        <p:spPr bwMode="auto">
          <a:xfrm flipH="1" flipV="1">
            <a:off x="3649663" y="3606800"/>
            <a:ext cx="631825" cy="160655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4887" name="Line 7"/>
          <p:cNvSpPr>
            <a:spLocks noChangeShapeType="1"/>
          </p:cNvSpPr>
          <p:nvPr/>
        </p:nvSpPr>
        <p:spPr bwMode="auto">
          <a:xfrm flipV="1">
            <a:off x="4300538" y="4789488"/>
            <a:ext cx="4135437" cy="411162"/>
          </a:xfrm>
          <a:prstGeom prst="line">
            <a:avLst/>
          </a:prstGeom>
          <a:noFill/>
          <a:ln w="1905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4888" name="Text Box 8"/>
          <p:cNvSpPr txBox="1">
            <a:spLocks noChangeArrowheads="1"/>
          </p:cNvSpPr>
          <p:nvPr/>
        </p:nvSpPr>
        <p:spPr bwMode="auto">
          <a:xfrm>
            <a:off x="6070600" y="1836738"/>
            <a:ext cx="237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sz="2400"/>
              <a:t>CFK - Monocoque</a:t>
            </a:r>
          </a:p>
        </p:txBody>
      </p:sp>
      <p:sp>
        <p:nvSpPr>
          <p:cNvPr id="634889" name="Line 9"/>
          <p:cNvSpPr>
            <a:spLocks noChangeShapeType="1"/>
          </p:cNvSpPr>
          <p:nvPr/>
        </p:nvSpPr>
        <p:spPr bwMode="auto">
          <a:xfrm flipV="1">
            <a:off x="5829300" y="2225675"/>
            <a:ext cx="615950" cy="939800"/>
          </a:xfrm>
          <a:prstGeom prst="line">
            <a:avLst/>
          </a:prstGeom>
          <a:noFill/>
          <a:ln w="1905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4890" name="Rectangle 10"/>
          <p:cNvSpPr>
            <a:spLocks noChangeArrowheads="1"/>
          </p:cNvSpPr>
          <p:nvPr/>
        </p:nvSpPr>
        <p:spPr bwMode="auto">
          <a:xfrm>
            <a:off x="6935788" y="6445250"/>
            <a:ext cx="1957387"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Porsche</a:t>
            </a:r>
          </a:p>
        </p:txBody>
      </p:sp>
      <p:sp>
        <p:nvSpPr>
          <p:cNvPr id="634892" name="Rectangle 12"/>
          <p:cNvSpPr>
            <a:spLocks noGrp="1" noChangeArrowheads="1"/>
          </p:cNvSpPr>
          <p:nvPr>
            <p:ph type="title"/>
          </p:nvPr>
        </p:nvSpPr>
        <p:spPr>
          <a:xfrm>
            <a:off x="395288" y="730250"/>
            <a:ext cx="7800975" cy="1193800"/>
          </a:xfrm>
        </p:spPr>
        <p:txBody>
          <a:bodyPr/>
          <a:lstStyle/>
          <a:p>
            <a:r>
              <a:rPr lang="de-DE"/>
              <a:t>Materialien im Karosseriebau </a:t>
            </a:r>
            <a:br>
              <a:rPr lang="de-DE"/>
            </a:br>
            <a:r>
              <a:rPr lang="de-DE">
                <a:solidFill>
                  <a:schemeClr val="tx2"/>
                </a:solidFill>
              </a:rPr>
              <a:t>Mischbauweise Porsche GT</a:t>
            </a:r>
          </a:p>
        </p:txBody>
      </p:sp>
    </p:spTree>
    <p:extLst>
      <p:ext uri="{BB962C8B-B14F-4D97-AF65-F5344CB8AC3E}">
        <p14:creationId xmlns:p14="http://schemas.microsoft.com/office/powerpoint/2010/main" val="3052196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82" name="Rectangle 10"/>
          <p:cNvSpPr>
            <a:spLocks noGrp="1" noChangeArrowheads="1"/>
          </p:cNvSpPr>
          <p:nvPr>
            <p:ph type="title"/>
          </p:nvPr>
        </p:nvSpPr>
        <p:spPr/>
        <p:txBody>
          <a:bodyPr/>
          <a:lstStyle/>
          <a:p>
            <a:r>
              <a:rPr lang="de-DE" altLang="de-DE" dirty="0"/>
              <a:t>Materialien im Karosseriebau </a:t>
            </a:r>
            <a:br>
              <a:rPr lang="de-DE" altLang="de-DE" dirty="0"/>
            </a:br>
            <a:r>
              <a:rPr lang="de-DE" altLang="de-DE" dirty="0" smtClean="0">
                <a:solidFill>
                  <a:schemeClr val="tx2"/>
                </a:solidFill>
              </a:rPr>
              <a:t>Exkurs: Kohlefaser verstärkter Kunststoff (CFK)</a:t>
            </a:r>
            <a:endParaRPr lang="de-DE" altLang="de-DE" dirty="0">
              <a:solidFill>
                <a:schemeClr val="tx2"/>
              </a:solidFill>
            </a:endParaRPr>
          </a:p>
        </p:txBody>
      </p:sp>
      <p:sp>
        <p:nvSpPr>
          <p:cNvPr id="694283" name="Rectangle 11"/>
          <p:cNvSpPr>
            <a:spLocks noGrp="1" noChangeArrowheads="1"/>
          </p:cNvSpPr>
          <p:nvPr>
            <p:ph idx="1"/>
          </p:nvPr>
        </p:nvSpPr>
        <p:spPr/>
        <p:txBody>
          <a:bodyPr/>
          <a:lstStyle/>
          <a:p>
            <a:r>
              <a:rPr lang="de-DE" altLang="de-DE" sz="1800" dirty="0" smtClean="0"/>
              <a:t>Kohlefasern werden durch Pyrolyse als einzelne Filamente hergestellt</a:t>
            </a:r>
          </a:p>
          <a:p>
            <a:pPr lvl="1"/>
            <a:r>
              <a:rPr lang="de-DE" altLang="de-DE" sz="1700" dirty="0" smtClean="0"/>
              <a:t>PAN Verfahren</a:t>
            </a:r>
          </a:p>
          <a:p>
            <a:pPr lvl="2"/>
            <a:r>
              <a:rPr lang="de-DE" altLang="de-DE" sz="1400" dirty="0" err="1" smtClean="0"/>
              <a:t>Strechting</a:t>
            </a:r>
            <a:r>
              <a:rPr lang="de-DE" altLang="de-DE" sz="1400" dirty="0" smtClean="0"/>
              <a:t>, </a:t>
            </a:r>
            <a:r>
              <a:rPr lang="de-DE" altLang="de-DE" sz="1400" dirty="0" err="1" smtClean="0"/>
              <a:t>Heating</a:t>
            </a:r>
            <a:r>
              <a:rPr lang="de-DE" altLang="de-DE" sz="1400" dirty="0" smtClean="0"/>
              <a:t> (200°C), </a:t>
            </a:r>
            <a:r>
              <a:rPr lang="de-DE" altLang="de-DE" sz="1400" dirty="0" err="1" smtClean="0"/>
              <a:t>Carbonization</a:t>
            </a:r>
            <a:r>
              <a:rPr lang="de-DE" altLang="de-DE" sz="1400" dirty="0" smtClean="0"/>
              <a:t> (300°C), </a:t>
            </a:r>
            <a:r>
              <a:rPr lang="de-DE" altLang="de-DE" sz="1400" dirty="0" err="1" smtClean="0"/>
              <a:t>Graphitization</a:t>
            </a:r>
            <a:r>
              <a:rPr lang="de-DE" altLang="de-DE" sz="1400" dirty="0" smtClean="0"/>
              <a:t> (1400°C), </a:t>
            </a:r>
            <a:r>
              <a:rPr lang="de-DE" altLang="de-DE" sz="1400" dirty="0" err="1" smtClean="0"/>
              <a:t>Surface</a:t>
            </a:r>
            <a:r>
              <a:rPr lang="de-DE" altLang="de-DE" sz="1400" dirty="0" smtClean="0"/>
              <a:t> Treatment, </a:t>
            </a:r>
            <a:r>
              <a:rPr lang="de-DE" altLang="de-DE" sz="1400" dirty="0" err="1" smtClean="0"/>
              <a:t>Coating</a:t>
            </a:r>
            <a:r>
              <a:rPr lang="de-DE" altLang="de-DE" sz="1400" dirty="0" smtClean="0"/>
              <a:t>, </a:t>
            </a:r>
            <a:r>
              <a:rPr lang="de-DE" altLang="de-DE" sz="1400" dirty="0" err="1" smtClean="0"/>
              <a:t>Reeling</a:t>
            </a:r>
            <a:endParaRPr lang="de-DE" altLang="de-DE" sz="1400" dirty="0" smtClean="0"/>
          </a:p>
          <a:p>
            <a:pPr lvl="1"/>
            <a:r>
              <a:rPr lang="de-DE" altLang="de-DE" sz="1700" dirty="0" smtClean="0"/>
              <a:t>Pitch-Verfahren</a:t>
            </a:r>
          </a:p>
          <a:p>
            <a:pPr lvl="2"/>
            <a:r>
              <a:rPr lang="de-DE" altLang="de-DE" sz="1400" dirty="0" err="1" smtClean="0"/>
              <a:t>Fusing</a:t>
            </a:r>
            <a:r>
              <a:rPr lang="de-DE" altLang="de-DE" sz="1400" dirty="0" smtClean="0"/>
              <a:t>, </a:t>
            </a:r>
            <a:r>
              <a:rPr lang="de-DE" altLang="de-DE" sz="1400" dirty="0" err="1"/>
              <a:t>Heating</a:t>
            </a:r>
            <a:r>
              <a:rPr lang="de-DE" altLang="de-DE" sz="1400" dirty="0"/>
              <a:t>, </a:t>
            </a:r>
            <a:r>
              <a:rPr lang="de-DE" altLang="de-DE" sz="1400" dirty="0" err="1"/>
              <a:t>Carbonization</a:t>
            </a:r>
            <a:r>
              <a:rPr lang="de-DE" altLang="de-DE" sz="1400" dirty="0"/>
              <a:t>, </a:t>
            </a:r>
            <a:r>
              <a:rPr lang="de-DE" altLang="de-DE" sz="1400" dirty="0" err="1"/>
              <a:t>Graphitization</a:t>
            </a:r>
            <a:r>
              <a:rPr lang="de-DE" altLang="de-DE" sz="1400" dirty="0"/>
              <a:t>, </a:t>
            </a:r>
            <a:r>
              <a:rPr lang="de-DE" altLang="de-DE" sz="1400" dirty="0" err="1"/>
              <a:t>Surface</a:t>
            </a:r>
            <a:r>
              <a:rPr lang="de-DE" altLang="de-DE" sz="1400" dirty="0"/>
              <a:t> Treatment, </a:t>
            </a:r>
            <a:r>
              <a:rPr lang="de-DE" altLang="de-DE" sz="1400" dirty="0" err="1"/>
              <a:t>Coating</a:t>
            </a:r>
            <a:r>
              <a:rPr lang="de-DE" altLang="de-DE" sz="1400" dirty="0"/>
              <a:t>, </a:t>
            </a:r>
            <a:r>
              <a:rPr lang="de-DE" altLang="de-DE" sz="1400" dirty="0" err="1" smtClean="0"/>
              <a:t>Reeling</a:t>
            </a:r>
            <a:endParaRPr lang="de-DE" altLang="de-DE" sz="1400" dirty="0" smtClean="0"/>
          </a:p>
          <a:p>
            <a:r>
              <a:rPr lang="de-DE" altLang="de-DE" sz="1800" dirty="0" smtClean="0"/>
              <a:t>Einzelne Filamente werden zu Kohlefasern zusammengefasst.</a:t>
            </a:r>
          </a:p>
          <a:p>
            <a:pPr lvl="1"/>
            <a:r>
              <a:rPr lang="de-DE" altLang="de-DE" sz="1700" dirty="0" smtClean="0"/>
              <a:t>Abhängig von der Filamente Anzahl werden verschieden Fasertypen unterteilt:</a:t>
            </a:r>
          </a:p>
          <a:p>
            <a:pPr lvl="2"/>
            <a:r>
              <a:rPr lang="de-DE" altLang="de-DE" sz="1400" dirty="0" err="1" smtClean="0"/>
              <a:t>Heay</a:t>
            </a:r>
            <a:r>
              <a:rPr lang="de-DE" altLang="de-DE" sz="1400" dirty="0" smtClean="0"/>
              <a:t> </a:t>
            </a:r>
            <a:r>
              <a:rPr lang="de-DE" altLang="de-DE" sz="1400" dirty="0" err="1" smtClean="0"/>
              <a:t>tow</a:t>
            </a:r>
            <a:endParaRPr lang="de-DE" altLang="de-DE" sz="1400" dirty="0" smtClean="0"/>
          </a:p>
          <a:p>
            <a:pPr lvl="2"/>
            <a:r>
              <a:rPr lang="de-DE" altLang="de-DE" sz="1400" dirty="0" err="1" smtClean="0"/>
              <a:t>Asdfa</a:t>
            </a:r>
            <a:endParaRPr lang="de-DE" altLang="de-DE" sz="1400" dirty="0" smtClean="0"/>
          </a:p>
          <a:p>
            <a:pPr lvl="2"/>
            <a:r>
              <a:rPr lang="de-DE" altLang="de-DE" sz="1400" dirty="0" smtClean="0"/>
              <a:t>300k</a:t>
            </a:r>
          </a:p>
          <a:p>
            <a:endParaRPr lang="de-DE" altLang="de-DE" sz="1800" dirty="0"/>
          </a:p>
          <a:p>
            <a:r>
              <a:rPr lang="de-DE" altLang="de-DE" sz="1800" dirty="0" smtClean="0"/>
              <a:t>Eigenschaften:</a:t>
            </a:r>
          </a:p>
          <a:p>
            <a:pPr lvl="1">
              <a:tabLst>
                <a:tab pos="3497263" algn="l"/>
                <a:tab pos="4572000" algn="l"/>
              </a:tabLst>
            </a:pPr>
            <a:r>
              <a:rPr lang="de-DE" altLang="de-DE" sz="1700" dirty="0" smtClean="0"/>
              <a:t>E-Modul von Kohlfasern:	240 </a:t>
            </a:r>
            <a:r>
              <a:rPr lang="de-DE" altLang="de-DE" sz="1700" dirty="0" err="1" smtClean="0"/>
              <a:t>GPa</a:t>
            </a:r>
            <a:r>
              <a:rPr lang="de-DE" altLang="de-DE" sz="1700" dirty="0" smtClean="0"/>
              <a:t>	(Hochfeste HT Fasern)</a:t>
            </a:r>
          </a:p>
          <a:p>
            <a:pPr lvl="1">
              <a:tabLst>
                <a:tab pos="3497263" algn="l"/>
                <a:tab pos="4572000" algn="l"/>
              </a:tabLst>
            </a:pPr>
            <a:r>
              <a:rPr lang="de-DE" altLang="de-DE" sz="1700" dirty="0" smtClean="0"/>
              <a:t>E-Modul von Matrixwerkstoffen:	2,5-5,0 </a:t>
            </a:r>
            <a:r>
              <a:rPr lang="de-DE" altLang="de-DE" sz="1700" dirty="0" err="1" smtClean="0"/>
              <a:t>GPa</a:t>
            </a:r>
            <a:r>
              <a:rPr lang="de-DE" altLang="de-DE" sz="1700" dirty="0" smtClean="0"/>
              <a:t>	(Epoxidharze)</a:t>
            </a:r>
          </a:p>
          <a:p>
            <a:pPr lvl="1">
              <a:tabLst>
                <a:tab pos="3497263" algn="l"/>
                <a:tab pos="4572000" algn="l"/>
              </a:tabLst>
            </a:pPr>
            <a:r>
              <a:rPr lang="de-DE" altLang="de-DE" sz="1700" dirty="0" smtClean="0"/>
              <a:t>Typische Faservolumengehalte: 	40-60 %	(Nasslaminat 40% &lt;=&gt; </a:t>
            </a:r>
            <a:r>
              <a:rPr lang="de-DE" altLang="de-DE" sz="1700" dirty="0" err="1" smtClean="0"/>
              <a:t>Prepreg</a:t>
            </a:r>
            <a:r>
              <a:rPr lang="de-DE" altLang="de-DE" sz="1700" dirty="0" smtClean="0"/>
              <a:t> 60%)</a:t>
            </a:r>
          </a:p>
          <a:p>
            <a:pPr lvl="1">
              <a:tabLst>
                <a:tab pos="3497263" algn="l"/>
                <a:tab pos="4572000" algn="l"/>
              </a:tabLst>
            </a:pPr>
            <a:r>
              <a:rPr lang="de-DE" altLang="de-DE" sz="1700" dirty="0" smtClean="0"/>
              <a:t>E-Modul im Endprodukt: ca. 75 </a:t>
            </a:r>
            <a:r>
              <a:rPr lang="de-DE" altLang="de-DE" sz="1700" dirty="0" err="1" smtClean="0"/>
              <a:t>GPa</a:t>
            </a:r>
            <a:r>
              <a:rPr lang="de-DE" altLang="de-DE" sz="1700" dirty="0" smtClean="0"/>
              <a:t> (Automobil) 150 </a:t>
            </a:r>
            <a:r>
              <a:rPr lang="de-DE" altLang="de-DE" sz="1700" dirty="0" err="1" smtClean="0"/>
              <a:t>GPa</a:t>
            </a:r>
            <a:r>
              <a:rPr lang="de-DE" altLang="de-DE" sz="1700" dirty="0" smtClean="0"/>
              <a:t> (Luftfahrt)</a:t>
            </a:r>
            <a:endParaRPr lang="de-DE" altLang="de-DE" sz="1700" dirty="0"/>
          </a:p>
          <a:p>
            <a:pPr lvl="1">
              <a:tabLst>
                <a:tab pos="3497263" algn="l"/>
                <a:tab pos="4572000" algn="l"/>
              </a:tabLst>
            </a:pPr>
            <a:endParaRPr lang="de-DE" altLang="de-DE" sz="1700" dirty="0" smtClean="0"/>
          </a:p>
        </p:txBody>
      </p:sp>
      <p:sp>
        <p:nvSpPr>
          <p:cNvPr id="28" name="Fußzeilenplatzhalter 4"/>
          <p:cNvSpPr>
            <a:spLocks noGrp="1"/>
          </p:cNvSpPr>
          <p:nvPr>
            <p:ph type="ftr" sz="quarter" idx="10"/>
          </p:nvPr>
        </p:nvSpPr>
        <p:spPr/>
        <p:txBody>
          <a:bodyPr/>
          <a:lstStyle/>
          <a:p>
            <a:r>
              <a:rPr lang="de-DE" altLang="de-DE"/>
              <a:t>EP/SNB Dr. Weiss </a:t>
            </a:r>
          </a:p>
        </p:txBody>
      </p:sp>
      <p:sp>
        <p:nvSpPr>
          <p:cNvPr id="29" name="Foliennummernplatzhalter 5"/>
          <p:cNvSpPr>
            <a:spLocks noGrp="1"/>
          </p:cNvSpPr>
          <p:nvPr>
            <p:ph type="sldNum" sz="quarter" idx="11"/>
          </p:nvPr>
        </p:nvSpPr>
        <p:spPr/>
        <p:txBody>
          <a:bodyPr/>
          <a:lstStyle/>
          <a:p>
            <a:fld id="{BEC36984-CE25-41C3-B234-3A2CFFA6EB3F}" type="slidenum">
              <a:rPr lang="de-DE" altLang="de-DE"/>
              <a:pPr/>
              <a:t>21</a:t>
            </a:fld>
            <a:endParaRPr lang="de-DE" altLang="de-DE"/>
          </a:p>
        </p:txBody>
      </p:sp>
      <mc:AlternateContent xmlns:mc="http://schemas.openxmlformats.org/markup-compatibility/2006" xmlns:a14="http://schemas.microsoft.com/office/drawing/2010/main">
        <mc:Choice Requires="a14">
          <p:sp>
            <p:nvSpPr>
              <p:cNvPr id="4" name="Textfeld 3"/>
              <p:cNvSpPr txBox="1"/>
              <p:nvPr/>
            </p:nvSpPr>
            <p:spPr>
              <a:xfrm>
                <a:off x="2771800" y="6203440"/>
                <a:ext cx="2783583" cy="39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a:rPr>
                          </m:ctrlPr>
                        </m:sSubPr>
                        <m:e>
                          <m:r>
                            <a:rPr lang="de-DE" b="0" i="1" smtClean="0">
                              <a:latin typeface="Cambria Math"/>
                            </a:rPr>
                            <m:t>𝐸</m:t>
                          </m:r>
                        </m:e>
                        <m:sub>
                          <m:r>
                            <a:rPr lang="de-DE" b="0" i="1" smtClean="0">
                              <a:latin typeface="Cambria Math"/>
                            </a:rPr>
                            <m:t>||</m:t>
                          </m:r>
                        </m:sub>
                      </m:sSub>
                      <m:r>
                        <a:rPr lang="de-DE" b="0" i="1" smtClean="0">
                          <a:latin typeface="Cambria Math"/>
                        </a:rPr>
                        <m:t>=</m:t>
                      </m:r>
                      <m:sSub>
                        <m:sSubPr>
                          <m:ctrlPr>
                            <a:rPr lang="de-DE" b="0" i="1" smtClean="0">
                              <a:latin typeface="Cambria Math"/>
                            </a:rPr>
                          </m:ctrlPr>
                        </m:sSubPr>
                        <m:e>
                          <m:r>
                            <a:rPr lang="de-DE" b="0" i="1" smtClean="0">
                              <a:latin typeface="Cambria Math"/>
                            </a:rPr>
                            <m:t>𝐸</m:t>
                          </m:r>
                        </m:e>
                        <m:sub>
                          <m:r>
                            <a:rPr lang="de-DE" b="0" i="1" smtClean="0">
                              <a:latin typeface="Cambria Math"/>
                            </a:rPr>
                            <m:t>𝐹</m:t>
                          </m:r>
                          <m:r>
                            <a:rPr lang="de-DE" b="0" i="1" smtClean="0">
                              <a:latin typeface="Cambria Math"/>
                            </a:rPr>
                            <m:t>||</m:t>
                          </m:r>
                        </m:sub>
                      </m:sSub>
                      <m:sSub>
                        <m:sSubPr>
                          <m:ctrlPr>
                            <a:rPr lang="de-DE" b="0" i="1" smtClean="0">
                              <a:latin typeface="Cambria Math"/>
                            </a:rPr>
                          </m:ctrlPr>
                        </m:sSubPr>
                        <m:e>
                          <m:r>
                            <a:rPr lang="de-DE" b="0" i="1" smtClean="0">
                              <a:latin typeface="Cambria Math"/>
                            </a:rPr>
                            <m:t>𝑉</m:t>
                          </m:r>
                        </m:e>
                        <m:sub>
                          <m:r>
                            <a:rPr lang="de-DE" b="0" i="1" smtClean="0">
                              <a:latin typeface="Cambria Math"/>
                            </a:rPr>
                            <m:t>𝐹</m:t>
                          </m:r>
                        </m:sub>
                      </m:sSub>
                      <m:r>
                        <a:rPr lang="de-DE" b="0" i="1" smtClean="0">
                          <a:latin typeface="Cambria Math"/>
                        </a:rPr>
                        <m:t>+</m:t>
                      </m:r>
                      <m:sSub>
                        <m:sSubPr>
                          <m:ctrlPr>
                            <a:rPr lang="de-DE" b="0" i="1" smtClean="0">
                              <a:latin typeface="Cambria Math"/>
                            </a:rPr>
                          </m:ctrlPr>
                        </m:sSubPr>
                        <m:e>
                          <m:r>
                            <a:rPr lang="de-DE" b="0" i="1" smtClean="0">
                              <a:latin typeface="Cambria Math"/>
                            </a:rPr>
                            <m:t>𝐸</m:t>
                          </m:r>
                        </m:e>
                        <m:sub>
                          <m:r>
                            <a:rPr lang="de-DE" b="0" i="1" smtClean="0">
                              <a:latin typeface="Cambria Math"/>
                            </a:rPr>
                            <m:t>𝑀</m:t>
                          </m:r>
                        </m:sub>
                      </m:sSub>
                      <m:d>
                        <m:dPr>
                          <m:ctrlPr>
                            <a:rPr lang="de-DE" b="0" i="1" smtClean="0">
                              <a:latin typeface="Cambria Math"/>
                            </a:rPr>
                          </m:ctrlPr>
                        </m:dPr>
                        <m:e>
                          <m:sSub>
                            <m:sSubPr>
                              <m:ctrlPr>
                                <a:rPr lang="de-DE" i="1">
                                  <a:latin typeface="Cambria Math"/>
                                </a:rPr>
                              </m:ctrlPr>
                            </m:sSubPr>
                            <m:e>
                              <m:r>
                                <a:rPr lang="de-DE" b="0" i="1" smtClean="0">
                                  <a:latin typeface="Cambria Math"/>
                                </a:rPr>
                                <m:t>1−</m:t>
                              </m:r>
                              <m:r>
                                <a:rPr lang="de-DE" i="1">
                                  <a:latin typeface="Cambria Math"/>
                                </a:rPr>
                                <m:t>𝑉</m:t>
                              </m:r>
                            </m:e>
                            <m:sub>
                              <m:r>
                                <a:rPr lang="de-DE" i="1">
                                  <a:latin typeface="Cambria Math"/>
                                </a:rPr>
                                <m:t>𝐹</m:t>
                              </m:r>
                            </m:sub>
                          </m:sSub>
                        </m:e>
                      </m:d>
                    </m:oMath>
                  </m:oMathPara>
                </a14:m>
                <a:endParaRPr lang="de-DE" dirty="0"/>
              </a:p>
            </p:txBody>
          </p:sp>
        </mc:Choice>
        <mc:Fallback xmlns="">
          <p:sp>
            <p:nvSpPr>
              <p:cNvPr id="4" name="Textfeld 3"/>
              <p:cNvSpPr txBox="1">
                <a:spLocks noRot="1" noChangeAspect="1" noMove="1" noResize="1" noEditPoints="1" noAdjustHandles="1" noChangeArrowheads="1" noChangeShapeType="1" noTextEdit="1"/>
              </p:cNvSpPr>
              <p:nvPr/>
            </p:nvSpPr>
            <p:spPr>
              <a:xfrm>
                <a:off x="2771800" y="6203440"/>
                <a:ext cx="2783583" cy="394210"/>
              </a:xfrm>
              <a:prstGeom prst="rect">
                <a:avLst/>
              </a:prstGeom>
              <a:blipFill rotWithShape="1">
                <a:blip r:embed="rId2"/>
                <a:stretch>
                  <a:fillRect b="-10938"/>
                </a:stretch>
              </a:blipFill>
            </p:spPr>
            <p:txBody>
              <a:bodyPr/>
              <a:lstStyle/>
              <a:p>
                <a:r>
                  <a:rPr lang="de-DE">
                    <a:noFill/>
                  </a:rPr>
                  <a:t> </a:t>
                </a:r>
              </a:p>
            </p:txBody>
          </p:sp>
        </mc:Fallback>
      </mc:AlternateContent>
    </p:spTree>
    <p:extLst>
      <p:ext uri="{BB962C8B-B14F-4D97-AF65-F5344CB8AC3E}">
        <p14:creationId xmlns:p14="http://schemas.microsoft.com/office/powerpoint/2010/main" val="3510296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ußzeilenplatzhalter 4"/>
          <p:cNvSpPr>
            <a:spLocks noGrp="1"/>
          </p:cNvSpPr>
          <p:nvPr>
            <p:ph type="ftr" sz="quarter" idx="10"/>
          </p:nvPr>
        </p:nvSpPr>
        <p:spPr/>
        <p:txBody>
          <a:bodyPr/>
          <a:lstStyle/>
          <a:p>
            <a:r>
              <a:rPr lang="de-DE" altLang="de-DE"/>
              <a:t>EP/SNB Dr. Weiss </a:t>
            </a:r>
          </a:p>
        </p:txBody>
      </p:sp>
      <p:sp>
        <p:nvSpPr>
          <p:cNvPr id="29" name="Foliennummernplatzhalter 5"/>
          <p:cNvSpPr>
            <a:spLocks noGrp="1"/>
          </p:cNvSpPr>
          <p:nvPr>
            <p:ph type="sldNum" sz="quarter" idx="11"/>
          </p:nvPr>
        </p:nvSpPr>
        <p:spPr/>
        <p:txBody>
          <a:bodyPr/>
          <a:lstStyle/>
          <a:p>
            <a:fld id="{BEC36984-CE25-41C3-B234-3A2CFFA6EB3F}" type="slidenum">
              <a:rPr lang="de-DE" altLang="de-DE"/>
              <a:pPr/>
              <a:t>22</a:t>
            </a:fld>
            <a:endParaRPr lang="de-DE" altLang="de-DE"/>
          </a:p>
        </p:txBody>
      </p:sp>
      <p:sp>
        <p:nvSpPr>
          <p:cNvPr id="694282" name="Rectangle 10"/>
          <p:cNvSpPr>
            <a:spLocks noGrp="1" noChangeArrowheads="1"/>
          </p:cNvSpPr>
          <p:nvPr>
            <p:ph type="title"/>
          </p:nvPr>
        </p:nvSpPr>
        <p:spPr>
          <a:xfrm>
            <a:off x="395288" y="730250"/>
            <a:ext cx="7800975" cy="1193800"/>
          </a:xfrm>
        </p:spPr>
        <p:txBody>
          <a:bodyPr/>
          <a:lstStyle/>
          <a:p>
            <a:r>
              <a:rPr lang="de-DE" altLang="de-DE" dirty="0"/>
              <a:t>Materialien im Karosseriebau </a:t>
            </a:r>
            <a:br>
              <a:rPr lang="de-DE" altLang="de-DE" dirty="0"/>
            </a:br>
            <a:r>
              <a:rPr lang="de-DE" altLang="de-DE" dirty="0">
                <a:solidFill>
                  <a:schemeClr val="tx2"/>
                </a:solidFill>
              </a:rPr>
              <a:t>Chancen und Grenzen beim Einsatz von CFK</a:t>
            </a:r>
          </a:p>
        </p:txBody>
      </p:sp>
      <p:sp>
        <p:nvSpPr>
          <p:cNvPr id="694283" name="Rectangle 11"/>
          <p:cNvSpPr>
            <a:spLocks noGrp="1" noChangeArrowheads="1"/>
          </p:cNvSpPr>
          <p:nvPr>
            <p:ph type="body" sz="half" idx="1"/>
          </p:nvPr>
        </p:nvSpPr>
        <p:spPr/>
        <p:txBody>
          <a:bodyPr/>
          <a:lstStyle/>
          <a:p>
            <a:r>
              <a:rPr lang="de-DE" altLang="de-DE" sz="1800"/>
              <a:t>Karabiner aus Alu und CFK</a:t>
            </a:r>
          </a:p>
          <a:p>
            <a:endParaRPr lang="de-DE" altLang="de-DE" sz="1800"/>
          </a:p>
          <a:p>
            <a:r>
              <a:rPr lang="de-DE" altLang="de-DE" sz="1800"/>
              <a:t>Nicht immer ist CFK besser!</a:t>
            </a:r>
          </a:p>
          <a:p>
            <a:r>
              <a:rPr lang="de-DE" altLang="de-DE" sz="1800"/>
              <a:t>Kosten/Nutzen beachten</a:t>
            </a:r>
          </a:p>
          <a:p>
            <a:r>
              <a:rPr lang="de-DE" altLang="de-DE" sz="1800"/>
              <a:t>Werkstoffgerechte Gestaltung</a:t>
            </a:r>
          </a:p>
          <a:p>
            <a:r>
              <a:rPr lang="de-DE" altLang="de-DE" sz="1800"/>
              <a:t>Beanspruchungsgerechte Gestaltung</a:t>
            </a:r>
          </a:p>
        </p:txBody>
      </p:sp>
      <p:graphicFrame>
        <p:nvGraphicFramePr>
          <p:cNvPr id="694328" name="Group 56"/>
          <p:cNvGraphicFramePr>
            <a:graphicFrameLocks noGrp="1"/>
          </p:cNvGraphicFramePr>
          <p:nvPr>
            <p:ph sz="half" idx="2"/>
          </p:nvPr>
        </p:nvGraphicFramePr>
        <p:xfrm>
          <a:off x="4716463" y="1916113"/>
          <a:ext cx="4176712" cy="2370711"/>
        </p:xfrm>
        <a:graphic>
          <a:graphicData uri="http://schemas.openxmlformats.org/drawingml/2006/table">
            <a:tbl>
              <a:tblPr/>
              <a:tblGrid>
                <a:gridCol w="1392237"/>
                <a:gridCol w="1392238"/>
                <a:gridCol w="1392237"/>
              </a:tblGrid>
              <a:tr h="560388">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endParaRPr kumimoji="0" lang="de-DE" altLang="de-DE" sz="1800" b="1" i="0" u="none" strike="noStrike" cap="none" normalizeH="0" baseline="0" smtClean="0">
                        <a:ln>
                          <a:noFill/>
                        </a:ln>
                        <a:solidFill>
                          <a:schemeClr val="tx1"/>
                        </a:solidFill>
                        <a:effectLst/>
                        <a:latin typeface="CorpoS" pitchFamily="2"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1" i="0" u="none" strike="noStrike" cap="none" normalizeH="0" baseline="0" smtClean="0">
                          <a:ln>
                            <a:noFill/>
                          </a:ln>
                          <a:solidFill>
                            <a:schemeClr val="tx1"/>
                          </a:solidFill>
                          <a:effectLst/>
                          <a:latin typeface="CorpoS" pitchFamily="2" charset="0"/>
                        </a:rPr>
                        <a:t>Karabiner aus Aluminium</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1" i="0" u="none" strike="noStrike" cap="none" normalizeH="0" baseline="0" smtClean="0">
                          <a:ln>
                            <a:noFill/>
                          </a:ln>
                          <a:solidFill>
                            <a:schemeClr val="tx1"/>
                          </a:solidFill>
                          <a:effectLst/>
                          <a:latin typeface="CorpoS" pitchFamily="2" charset="0"/>
                        </a:rPr>
                        <a:t>Karabiner aus</a:t>
                      </a:r>
                      <a:br>
                        <a:rPr kumimoji="0" lang="de-DE" altLang="de-DE" sz="1800" b="1" i="0" u="none" strike="noStrike" cap="none" normalizeH="0" baseline="0" smtClean="0">
                          <a:ln>
                            <a:noFill/>
                          </a:ln>
                          <a:solidFill>
                            <a:schemeClr val="tx1"/>
                          </a:solidFill>
                          <a:effectLst/>
                          <a:latin typeface="CorpoS" pitchFamily="2" charset="0"/>
                        </a:rPr>
                      </a:br>
                      <a:r>
                        <a:rPr kumimoji="0" lang="de-DE" altLang="de-DE" sz="1800" b="1" i="0" u="none" strike="noStrike" cap="none" normalizeH="0" baseline="0" smtClean="0">
                          <a:ln>
                            <a:noFill/>
                          </a:ln>
                          <a:solidFill>
                            <a:schemeClr val="tx1"/>
                          </a:solidFill>
                          <a:effectLst/>
                          <a:latin typeface="CorpoS" pitchFamily="2" charset="0"/>
                        </a:rPr>
                        <a:t>CFK</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1" i="0" u="none" strike="noStrike" cap="none" normalizeH="0" baseline="0" smtClean="0">
                          <a:ln>
                            <a:noFill/>
                          </a:ln>
                          <a:solidFill>
                            <a:schemeClr val="tx1"/>
                          </a:solidFill>
                          <a:effectLst/>
                          <a:latin typeface="CorpoS" pitchFamily="2" charset="0"/>
                        </a:rPr>
                        <a:t>Gewicht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0" i="0" u="none" strike="noStrike" cap="none" normalizeH="0" baseline="0" smtClean="0">
                          <a:ln>
                            <a:noFill/>
                          </a:ln>
                          <a:solidFill>
                            <a:schemeClr val="tx1"/>
                          </a:solidFill>
                          <a:effectLst/>
                          <a:latin typeface="CorpoS" pitchFamily="2" charset="0"/>
                        </a:rPr>
                        <a:t>20 g</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0" i="0" u="none" strike="noStrike" cap="none" normalizeH="0" baseline="0" smtClean="0">
                          <a:ln>
                            <a:noFill/>
                          </a:ln>
                          <a:solidFill>
                            <a:schemeClr val="tx1"/>
                          </a:solidFill>
                          <a:effectLst/>
                          <a:latin typeface="CorpoS" pitchFamily="2" charset="0"/>
                        </a:rPr>
                        <a:t>10 g</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1" i="0" u="none" strike="noStrike" cap="none" normalizeH="0" baseline="0" smtClean="0">
                          <a:ln>
                            <a:noFill/>
                          </a:ln>
                          <a:solidFill>
                            <a:schemeClr val="tx1"/>
                          </a:solidFill>
                          <a:effectLst/>
                          <a:latin typeface="CorpoS" pitchFamily="2" charset="0"/>
                        </a:rPr>
                        <a:t>Bruchlast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0" i="0" u="none" strike="noStrike" cap="none" normalizeH="0" baseline="0" smtClean="0">
                          <a:ln>
                            <a:noFill/>
                          </a:ln>
                          <a:solidFill>
                            <a:schemeClr val="tx1"/>
                          </a:solidFill>
                          <a:effectLst/>
                          <a:latin typeface="CorpoS" pitchFamily="2" charset="0"/>
                        </a:rPr>
                        <a:t>25.000 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0" i="0" u="none" strike="noStrike" cap="none" normalizeH="0" baseline="0" smtClean="0">
                          <a:ln>
                            <a:noFill/>
                          </a:ln>
                          <a:solidFill>
                            <a:schemeClr val="tx1"/>
                          </a:solidFill>
                          <a:effectLst/>
                          <a:latin typeface="CorpoS" pitchFamily="2" charset="0"/>
                        </a:rPr>
                        <a:t>500 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1" i="0" u="none" strike="noStrike" cap="none" normalizeH="0" baseline="0" smtClean="0">
                          <a:ln>
                            <a:noFill/>
                          </a:ln>
                          <a:solidFill>
                            <a:schemeClr val="tx1"/>
                          </a:solidFill>
                          <a:effectLst/>
                          <a:latin typeface="CorpoS" pitchFamily="2" charset="0"/>
                        </a:rPr>
                        <a:t>Kosten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0" i="0" u="none" strike="noStrike" cap="none" normalizeH="0" baseline="0" smtClean="0">
                          <a:ln>
                            <a:noFill/>
                          </a:ln>
                          <a:solidFill>
                            <a:schemeClr val="tx1"/>
                          </a:solidFill>
                          <a:effectLst/>
                          <a:latin typeface="CorpoS" pitchFamily="2" charset="0"/>
                        </a:rPr>
                        <a:t>5 $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altLang="de-DE" sz="1800" b="0" i="0" u="none" strike="noStrike" cap="none" normalizeH="0" baseline="0" smtClean="0">
                          <a:ln>
                            <a:noFill/>
                          </a:ln>
                          <a:solidFill>
                            <a:schemeClr val="tx1"/>
                          </a:solidFill>
                          <a:effectLst/>
                          <a:latin typeface="CorpoS" pitchFamily="2" charset="0"/>
                        </a:rPr>
                        <a:t>25 $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4329" name="Text Box 57"/>
          <p:cNvSpPr txBox="1">
            <a:spLocks noChangeArrowheads="1"/>
          </p:cNvSpPr>
          <p:nvPr/>
        </p:nvSpPr>
        <p:spPr bwMode="auto">
          <a:xfrm>
            <a:off x="1754188" y="4983163"/>
            <a:ext cx="884237"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altLang="de-DE"/>
              <a:t>Bild Alu</a:t>
            </a:r>
          </a:p>
        </p:txBody>
      </p:sp>
      <p:sp>
        <p:nvSpPr>
          <p:cNvPr id="694330" name="Text Box 58"/>
          <p:cNvSpPr txBox="1">
            <a:spLocks noChangeArrowheads="1"/>
          </p:cNvSpPr>
          <p:nvPr/>
        </p:nvSpPr>
        <p:spPr bwMode="auto">
          <a:xfrm>
            <a:off x="5867400" y="4983163"/>
            <a:ext cx="966788" cy="3762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altLang="de-DE"/>
              <a:t>Bild CFK</a:t>
            </a:r>
          </a:p>
        </p:txBody>
      </p:sp>
    </p:spTree>
    <p:extLst>
      <p:ext uri="{BB962C8B-B14F-4D97-AF65-F5344CB8AC3E}">
        <p14:creationId xmlns:p14="http://schemas.microsoft.com/office/powerpoint/2010/main" val="225015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2" name="Rectangle 12"/>
          <p:cNvSpPr>
            <a:spLocks noGrp="1" noChangeArrowheads="1"/>
          </p:cNvSpPr>
          <p:nvPr>
            <p:ph type="title"/>
          </p:nvPr>
        </p:nvSpPr>
        <p:spPr>
          <a:xfrm>
            <a:off x="395288" y="730250"/>
            <a:ext cx="7800975" cy="1205458"/>
          </a:xfrm>
        </p:spPr>
        <p:txBody>
          <a:bodyPr/>
          <a:lstStyle/>
          <a:p>
            <a:pPr eaLnBrk="1" hangingPunct="1"/>
            <a:r>
              <a:rPr lang="de-DE" altLang="de-DE" dirty="0"/>
              <a:t>Materialien im Karosseriebau </a:t>
            </a:r>
            <a:br>
              <a:rPr lang="de-DE" altLang="de-DE" dirty="0"/>
            </a:br>
            <a:r>
              <a:rPr lang="de-DE" altLang="de-DE" dirty="0">
                <a:solidFill>
                  <a:schemeClr val="tx2"/>
                </a:solidFill>
              </a:rPr>
              <a:t>Chancen und Grenzen beim Einsatz von </a:t>
            </a:r>
            <a:r>
              <a:rPr lang="de-DE" altLang="de-DE" dirty="0" smtClean="0">
                <a:solidFill>
                  <a:schemeClr val="tx2"/>
                </a:solidFill>
              </a:rPr>
              <a:t>CFK in Großserie</a:t>
            </a:r>
            <a:endParaRPr lang="de-DE" dirty="0" smtClean="0">
              <a:solidFill>
                <a:schemeClr val="tx2"/>
              </a:solidFill>
            </a:endParaRPr>
          </a:p>
        </p:txBody>
      </p:sp>
      <p:sp>
        <p:nvSpPr>
          <p:cNvPr id="30722" name="Fußzeilenplatzhalter 2"/>
          <p:cNvSpPr>
            <a:spLocks noGrp="1"/>
          </p:cNvSpPr>
          <p:nvPr>
            <p:ph type="ftr" sz="quarter" idx="10"/>
          </p:nvPr>
        </p:nvSpPr>
        <p:spPr>
          <a:noFill/>
        </p:spPr>
        <p:txBody>
          <a:bodyPr/>
          <a:lstStyle>
            <a:lvl1pPr eaLnBrk="0" hangingPunct="0">
              <a:defRPr>
                <a:solidFill>
                  <a:schemeClr val="tx1"/>
                </a:solidFill>
                <a:latin typeface="CorpoS" pitchFamily="2" charset="0"/>
              </a:defRPr>
            </a:lvl1pPr>
            <a:lvl2pPr marL="742950" indent="-285750" eaLnBrk="0" hangingPunct="0">
              <a:defRPr>
                <a:solidFill>
                  <a:schemeClr val="tx1"/>
                </a:solidFill>
                <a:latin typeface="CorpoS" pitchFamily="2" charset="0"/>
              </a:defRPr>
            </a:lvl2pPr>
            <a:lvl3pPr marL="1143000" indent="-228600" eaLnBrk="0" hangingPunct="0">
              <a:defRPr>
                <a:solidFill>
                  <a:schemeClr val="tx1"/>
                </a:solidFill>
                <a:latin typeface="CorpoS" pitchFamily="2" charset="0"/>
              </a:defRPr>
            </a:lvl3pPr>
            <a:lvl4pPr marL="1600200" indent="-228600" eaLnBrk="0" hangingPunct="0">
              <a:defRPr>
                <a:solidFill>
                  <a:schemeClr val="tx1"/>
                </a:solidFill>
                <a:latin typeface="CorpoS" pitchFamily="2" charset="0"/>
              </a:defRPr>
            </a:lvl4pPr>
            <a:lvl5pPr marL="2057400" indent="-228600" eaLnBrk="0" hangingPunct="0">
              <a:defRPr>
                <a:solidFill>
                  <a:schemeClr val="tx1"/>
                </a:solidFill>
                <a:latin typeface="CorpoS" pitchFamily="2" charset="0"/>
              </a:defRPr>
            </a:lvl5pPr>
            <a:lvl6pPr marL="2514600" indent="-228600" eaLnBrk="0" fontAlgn="base" hangingPunct="0">
              <a:spcBef>
                <a:spcPct val="0"/>
              </a:spcBef>
              <a:spcAft>
                <a:spcPct val="0"/>
              </a:spcAft>
              <a:defRPr>
                <a:solidFill>
                  <a:schemeClr val="tx1"/>
                </a:solidFill>
                <a:latin typeface="CorpoS" pitchFamily="2" charset="0"/>
              </a:defRPr>
            </a:lvl6pPr>
            <a:lvl7pPr marL="2971800" indent="-228600" eaLnBrk="0" fontAlgn="base" hangingPunct="0">
              <a:spcBef>
                <a:spcPct val="0"/>
              </a:spcBef>
              <a:spcAft>
                <a:spcPct val="0"/>
              </a:spcAft>
              <a:defRPr>
                <a:solidFill>
                  <a:schemeClr val="tx1"/>
                </a:solidFill>
                <a:latin typeface="CorpoS" pitchFamily="2" charset="0"/>
              </a:defRPr>
            </a:lvl7pPr>
            <a:lvl8pPr marL="3429000" indent="-228600" eaLnBrk="0" fontAlgn="base" hangingPunct="0">
              <a:spcBef>
                <a:spcPct val="0"/>
              </a:spcBef>
              <a:spcAft>
                <a:spcPct val="0"/>
              </a:spcAft>
              <a:defRPr>
                <a:solidFill>
                  <a:schemeClr val="tx1"/>
                </a:solidFill>
                <a:latin typeface="CorpoS" pitchFamily="2" charset="0"/>
              </a:defRPr>
            </a:lvl8pPr>
            <a:lvl9pPr marL="3886200" indent="-228600" eaLnBrk="0" fontAlgn="base" hangingPunct="0">
              <a:spcBef>
                <a:spcPct val="0"/>
              </a:spcBef>
              <a:spcAft>
                <a:spcPct val="0"/>
              </a:spcAft>
              <a:defRPr>
                <a:solidFill>
                  <a:schemeClr val="tx1"/>
                </a:solidFill>
                <a:latin typeface="CorpoS" pitchFamily="2" charset="0"/>
              </a:defRPr>
            </a:lvl9pPr>
          </a:lstStyle>
          <a:p>
            <a:r>
              <a:rPr lang="de-DE"/>
              <a:t>6 Karosserieleichtbau </a:t>
            </a:r>
          </a:p>
        </p:txBody>
      </p:sp>
      <p:sp>
        <p:nvSpPr>
          <p:cNvPr id="30723" name="Foliennummernplatzhalter 3"/>
          <p:cNvSpPr>
            <a:spLocks noGrp="1"/>
          </p:cNvSpPr>
          <p:nvPr>
            <p:ph type="sldNum" sz="quarter" idx="11"/>
          </p:nvPr>
        </p:nvSpPr>
        <p:spPr>
          <a:noFill/>
        </p:spPr>
        <p:txBody>
          <a:bodyPr/>
          <a:lstStyle>
            <a:lvl1pPr eaLnBrk="0" hangingPunct="0">
              <a:defRPr>
                <a:solidFill>
                  <a:schemeClr val="tx1"/>
                </a:solidFill>
                <a:latin typeface="CorpoS" pitchFamily="2" charset="0"/>
              </a:defRPr>
            </a:lvl1pPr>
            <a:lvl2pPr marL="742950" indent="-285750" eaLnBrk="0" hangingPunct="0">
              <a:defRPr>
                <a:solidFill>
                  <a:schemeClr val="tx1"/>
                </a:solidFill>
                <a:latin typeface="CorpoS" pitchFamily="2" charset="0"/>
              </a:defRPr>
            </a:lvl2pPr>
            <a:lvl3pPr marL="1143000" indent="-228600" eaLnBrk="0" hangingPunct="0">
              <a:defRPr>
                <a:solidFill>
                  <a:schemeClr val="tx1"/>
                </a:solidFill>
                <a:latin typeface="CorpoS" pitchFamily="2" charset="0"/>
              </a:defRPr>
            </a:lvl3pPr>
            <a:lvl4pPr marL="1600200" indent="-228600" eaLnBrk="0" hangingPunct="0">
              <a:defRPr>
                <a:solidFill>
                  <a:schemeClr val="tx1"/>
                </a:solidFill>
                <a:latin typeface="CorpoS" pitchFamily="2" charset="0"/>
              </a:defRPr>
            </a:lvl4pPr>
            <a:lvl5pPr marL="2057400" indent="-228600" eaLnBrk="0" hangingPunct="0">
              <a:defRPr>
                <a:solidFill>
                  <a:schemeClr val="tx1"/>
                </a:solidFill>
                <a:latin typeface="CorpoS" pitchFamily="2" charset="0"/>
              </a:defRPr>
            </a:lvl5pPr>
            <a:lvl6pPr marL="2514600" indent="-228600" eaLnBrk="0" fontAlgn="base" hangingPunct="0">
              <a:spcBef>
                <a:spcPct val="0"/>
              </a:spcBef>
              <a:spcAft>
                <a:spcPct val="0"/>
              </a:spcAft>
              <a:defRPr>
                <a:solidFill>
                  <a:schemeClr val="tx1"/>
                </a:solidFill>
                <a:latin typeface="CorpoS" pitchFamily="2" charset="0"/>
              </a:defRPr>
            </a:lvl6pPr>
            <a:lvl7pPr marL="2971800" indent="-228600" eaLnBrk="0" fontAlgn="base" hangingPunct="0">
              <a:spcBef>
                <a:spcPct val="0"/>
              </a:spcBef>
              <a:spcAft>
                <a:spcPct val="0"/>
              </a:spcAft>
              <a:defRPr>
                <a:solidFill>
                  <a:schemeClr val="tx1"/>
                </a:solidFill>
                <a:latin typeface="CorpoS" pitchFamily="2" charset="0"/>
              </a:defRPr>
            </a:lvl7pPr>
            <a:lvl8pPr marL="3429000" indent="-228600" eaLnBrk="0" fontAlgn="base" hangingPunct="0">
              <a:spcBef>
                <a:spcPct val="0"/>
              </a:spcBef>
              <a:spcAft>
                <a:spcPct val="0"/>
              </a:spcAft>
              <a:defRPr>
                <a:solidFill>
                  <a:schemeClr val="tx1"/>
                </a:solidFill>
                <a:latin typeface="CorpoS" pitchFamily="2" charset="0"/>
              </a:defRPr>
            </a:lvl8pPr>
            <a:lvl9pPr marL="3886200" indent="-228600" eaLnBrk="0" fontAlgn="base" hangingPunct="0">
              <a:spcBef>
                <a:spcPct val="0"/>
              </a:spcBef>
              <a:spcAft>
                <a:spcPct val="0"/>
              </a:spcAft>
              <a:defRPr>
                <a:solidFill>
                  <a:schemeClr val="tx1"/>
                </a:solidFill>
                <a:latin typeface="CorpoS" pitchFamily="2" charset="0"/>
              </a:defRPr>
            </a:lvl9pPr>
          </a:lstStyle>
          <a:p>
            <a:fld id="{2A7CD5DF-6D3D-488C-9ADE-68FE2FBCB982}" type="slidenum">
              <a:rPr lang="de-DE"/>
              <a:pPr/>
              <a:t>23</a:t>
            </a:fld>
            <a:endParaRPr lang="de-DE"/>
          </a:p>
        </p:txBody>
      </p:sp>
      <p:sp>
        <p:nvSpPr>
          <p:cNvPr id="30731" name="Rectangle 10"/>
          <p:cNvSpPr>
            <a:spLocks noChangeArrowheads="1"/>
          </p:cNvSpPr>
          <p:nvPr/>
        </p:nvSpPr>
        <p:spPr bwMode="auto">
          <a:xfrm>
            <a:off x="5580112" y="6445250"/>
            <a:ext cx="3313063"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a:t>
            </a:r>
            <a:r>
              <a:rPr lang="de-DE" sz="1200" b="1" dirty="0" smtClean="0">
                <a:sym typeface="Wingdings" pitchFamily="2" charset="2"/>
              </a:rPr>
              <a:t>: www.springerprofessional.de 2014</a:t>
            </a:r>
            <a:endParaRPr lang="de-DE" sz="1200" b="1" dirty="0">
              <a:sym typeface="Wingdings" pitchFamily="2" charset="2"/>
            </a:endParaRPr>
          </a:p>
        </p:txBody>
      </p:sp>
      <p:sp>
        <p:nvSpPr>
          <p:cNvPr id="9" name="Inhaltsplatzhalter 8"/>
          <p:cNvSpPr txBox="1">
            <a:spLocks noGrp="1"/>
          </p:cNvSpPr>
          <p:nvPr>
            <p:ph idx="1"/>
          </p:nvPr>
        </p:nvSpPr>
        <p:spPr>
          <a:xfrm>
            <a:off x="395288" y="1916113"/>
            <a:ext cx="8353425" cy="3739485"/>
          </a:xfrm>
          <a:prstGeom prst="rect">
            <a:avLst/>
          </a:prstGeom>
          <a:noFill/>
        </p:spPr>
        <p:txBody>
          <a:bodyPr wrap="square" rtlCol="0">
            <a:spAutoFit/>
          </a:bodyPr>
          <a:lstStyle/>
          <a:p>
            <a:r>
              <a:rPr lang="de-DE" dirty="0" smtClean="0"/>
              <a:t>CFK kein Allheilmittel:</a:t>
            </a:r>
          </a:p>
          <a:p>
            <a:pPr lvl="1"/>
            <a:r>
              <a:rPr lang="de-DE" dirty="0" smtClean="0"/>
              <a:t>Normalerweise </a:t>
            </a:r>
            <a:r>
              <a:rPr lang="de-DE" dirty="0"/>
              <a:t>können Kohlenstofffasern nicht eingeatmet </a:t>
            </a:r>
            <a:r>
              <a:rPr lang="de-DE" dirty="0" smtClean="0"/>
              <a:t>werden.</a:t>
            </a:r>
          </a:p>
          <a:p>
            <a:pPr lvl="1"/>
            <a:r>
              <a:rPr lang="de-DE" dirty="0" smtClean="0"/>
              <a:t>Ab einer Temperatur </a:t>
            </a:r>
            <a:r>
              <a:rPr lang="de-DE" dirty="0"/>
              <a:t>von mehr als 650 Grad, verändern sich die Fasern und erreichen eine kritische Größe, die in die Lunge eindringen </a:t>
            </a:r>
            <a:r>
              <a:rPr lang="de-DE" dirty="0" smtClean="0"/>
              <a:t>können.</a:t>
            </a:r>
            <a:endParaRPr lang="de-DE" dirty="0" smtClean="0"/>
          </a:p>
          <a:p>
            <a:pPr lvl="1"/>
            <a:r>
              <a:rPr lang="de-DE" dirty="0" smtClean="0"/>
              <a:t>CFK ist nicht </a:t>
            </a:r>
            <a:r>
              <a:rPr lang="de-DE" dirty="0"/>
              <a:t>nur Wunder-Werkstoff im </a:t>
            </a:r>
            <a:r>
              <a:rPr lang="de-DE" dirty="0" smtClean="0"/>
              <a:t>Leichtbau: </a:t>
            </a:r>
          </a:p>
          <a:p>
            <a:pPr lvl="2"/>
            <a:r>
              <a:rPr lang="de-DE" dirty="0" smtClean="0"/>
              <a:t>Probleme </a:t>
            </a:r>
            <a:r>
              <a:rPr lang="de-DE" dirty="0"/>
              <a:t>bei der </a:t>
            </a:r>
            <a:r>
              <a:rPr lang="de-DE" dirty="0" smtClean="0"/>
              <a:t>Nachhaltigkeit</a:t>
            </a:r>
          </a:p>
          <a:p>
            <a:pPr lvl="2"/>
            <a:r>
              <a:rPr lang="de-DE" dirty="0" smtClean="0"/>
              <a:t>Energieintensive Herstellungsprozess</a:t>
            </a:r>
          </a:p>
          <a:p>
            <a:pPr lvl="2"/>
            <a:r>
              <a:rPr lang="de-DE" dirty="0" smtClean="0"/>
              <a:t>Am </a:t>
            </a:r>
            <a:r>
              <a:rPr lang="de-DE" dirty="0"/>
              <a:t>Ende der Fahrzeuglebensdauer oder für Prozessabfälle </a:t>
            </a:r>
            <a:r>
              <a:rPr lang="de-DE" dirty="0" smtClean="0"/>
              <a:t>gibt es nur </a:t>
            </a:r>
            <a:r>
              <a:rPr lang="de-DE" dirty="0"/>
              <a:t>sehr beschränkte </a:t>
            </a:r>
            <a:r>
              <a:rPr lang="de-DE" dirty="0" smtClean="0"/>
              <a:t>Recyclingverfahren</a:t>
            </a:r>
          </a:p>
          <a:p>
            <a:pPr lvl="2"/>
            <a:r>
              <a:rPr lang="de-DE" dirty="0" smtClean="0"/>
              <a:t>Bei </a:t>
            </a:r>
            <a:r>
              <a:rPr lang="de-DE" dirty="0"/>
              <a:t>der Lebenszyklusanalyse schneidet CFK gegenüber Leichtmetallen besonders schlecht ab. Es könnte dazu beitragen, die Abgasemissionen im Betrieb durch Gewichtseinsparung zu reduzieren, aber es bringt nichts, wenn </a:t>
            </a:r>
            <a:r>
              <a:rPr lang="de-DE" dirty="0" smtClean="0"/>
              <a:t>die </a:t>
            </a:r>
            <a:r>
              <a:rPr lang="de-DE" dirty="0"/>
              <a:t>gesamte CO2-Bilanz </a:t>
            </a:r>
            <a:r>
              <a:rPr lang="de-DE" dirty="0" smtClean="0"/>
              <a:t>berücksichtigt wird.</a:t>
            </a:r>
          </a:p>
          <a:p>
            <a:pPr lvl="2"/>
            <a:r>
              <a:rPr lang="de-DE" dirty="0" smtClean="0"/>
              <a:t>Im </a:t>
            </a:r>
            <a:r>
              <a:rPr lang="de-DE" dirty="0"/>
              <a:t>Moment </a:t>
            </a:r>
            <a:r>
              <a:rPr lang="de-DE" dirty="0" smtClean="0"/>
              <a:t>ist </a:t>
            </a:r>
            <a:r>
              <a:rPr lang="de-DE" dirty="0" smtClean="0"/>
              <a:t>CFK </a:t>
            </a:r>
            <a:r>
              <a:rPr lang="de-DE" dirty="0"/>
              <a:t>nur für Nischenanwendungen </a:t>
            </a:r>
            <a:r>
              <a:rPr lang="de-DE" dirty="0" smtClean="0"/>
              <a:t>geeignet.</a:t>
            </a:r>
            <a:endParaRPr lang="de-DE" dirty="0"/>
          </a:p>
          <a:p>
            <a:pPr lvl="1"/>
            <a:endParaRPr lang="de-DE" dirty="0"/>
          </a:p>
        </p:txBody>
      </p:sp>
    </p:spTree>
    <p:extLst>
      <p:ext uri="{BB962C8B-B14F-4D97-AF65-F5344CB8AC3E}">
        <p14:creationId xmlns:p14="http://schemas.microsoft.com/office/powerpoint/2010/main" val="248447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2" name="Rectangle 12"/>
          <p:cNvSpPr>
            <a:spLocks noGrp="1" noChangeArrowheads="1"/>
          </p:cNvSpPr>
          <p:nvPr>
            <p:ph type="title"/>
          </p:nvPr>
        </p:nvSpPr>
        <p:spPr>
          <a:xfrm>
            <a:off x="395288" y="730250"/>
            <a:ext cx="7800975" cy="1205458"/>
          </a:xfrm>
        </p:spPr>
        <p:txBody>
          <a:bodyPr/>
          <a:lstStyle/>
          <a:p>
            <a:pPr eaLnBrk="1" hangingPunct="1"/>
            <a:r>
              <a:rPr lang="de-DE" altLang="de-DE" dirty="0"/>
              <a:t>Materialien im Karosseriebau </a:t>
            </a:r>
            <a:br>
              <a:rPr lang="de-DE" altLang="de-DE" dirty="0"/>
            </a:br>
            <a:r>
              <a:rPr lang="de-DE" altLang="de-DE" dirty="0">
                <a:solidFill>
                  <a:schemeClr val="tx2"/>
                </a:solidFill>
              </a:rPr>
              <a:t>Chancen und Grenzen beim Einsatz von </a:t>
            </a:r>
            <a:r>
              <a:rPr lang="de-DE" altLang="de-DE" dirty="0">
                <a:solidFill>
                  <a:schemeClr val="tx2"/>
                </a:solidFill>
              </a:rPr>
              <a:t>CFK in Großserie</a:t>
            </a:r>
            <a:endParaRPr lang="de-DE" dirty="0" smtClean="0">
              <a:solidFill>
                <a:schemeClr val="tx2"/>
              </a:solidFill>
            </a:endParaRPr>
          </a:p>
        </p:txBody>
      </p:sp>
      <p:sp>
        <p:nvSpPr>
          <p:cNvPr id="30722" name="Fußzeilenplatzhalter 2"/>
          <p:cNvSpPr>
            <a:spLocks noGrp="1"/>
          </p:cNvSpPr>
          <p:nvPr>
            <p:ph type="ftr" sz="quarter" idx="10"/>
          </p:nvPr>
        </p:nvSpPr>
        <p:spPr>
          <a:noFill/>
        </p:spPr>
        <p:txBody>
          <a:bodyPr/>
          <a:lstStyle>
            <a:lvl1pPr eaLnBrk="0" hangingPunct="0">
              <a:defRPr>
                <a:solidFill>
                  <a:schemeClr val="tx1"/>
                </a:solidFill>
                <a:latin typeface="CorpoS" pitchFamily="2" charset="0"/>
              </a:defRPr>
            </a:lvl1pPr>
            <a:lvl2pPr marL="742950" indent="-285750" eaLnBrk="0" hangingPunct="0">
              <a:defRPr>
                <a:solidFill>
                  <a:schemeClr val="tx1"/>
                </a:solidFill>
                <a:latin typeface="CorpoS" pitchFamily="2" charset="0"/>
              </a:defRPr>
            </a:lvl2pPr>
            <a:lvl3pPr marL="1143000" indent="-228600" eaLnBrk="0" hangingPunct="0">
              <a:defRPr>
                <a:solidFill>
                  <a:schemeClr val="tx1"/>
                </a:solidFill>
                <a:latin typeface="CorpoS" pitchFamily="2" charset="0"/>
              </a:defRPr>
            </a:lvl3pPr>
            <a:lvl4pPr marL="1600200" indent="-228600" eaLnBrk="0" hangingPunct="0">
              <a:defRPr>
                <a:solidFill>
                  <a:schemeClr val="tx1"/>
                </a:solidFill>
                <a:latin typeface="CorpoS" pitchFamily="2" charset="0"/>
              </a:defRPr>
            </a:lvl4pPr>
            <a:lvl5pPr marL="2057400" indent="-228600" eaLnBrk="0" hangingPunct="0">
              <a:defRPr>
                <a:solidFill>
                  <a:schemeClr val="tx1"/>
                </a:solidFill>
                <a:latin typeface="CorpoS" pitchFamily="2" charset="0"/>
              </a:defRPr>
            </a:lvl5pPr>
            <a:lvl6pPr marL="2514600" indent="-228600" eaLnBrk="0" fontAlgn="base" hangingPunct="0">
              <a:spcBef>
                <a:spcPct val="0"/>
              </a:spcBef>
              <a:spcAft>
                <a:spcPct val="0"/>
              </a:spcAft>
              <a:defRPr>
                <a:solidFill>
                  <a:schemeClr val="tx1"/>
                </a:solidFill>
                <a:latin typeface="CorpoS" pitchFamily="2" charset="0"/>
              </a:defRPr>
            </a:lvl6pPr>
            <a:lvl7pPr marL="2971800" indent="-228600" eaLnBrk="0" fontAlgn="base" hangingPunct="0">
              <a:spcBef>
                <a:spcPct val="0"/>
              </a:spcBef>
              <a:spcAft>
                <a:spcPct val="0"/>
              </a:spcAft>
              <a:defRPr>
                <a:solidFill>
                  <a:schemeClr val="tx1"/>
                </a:solidFill>
                <a:latin typeface="CorpoS" pitchFamily="2" charset="0"/>
              </a:defRPr>
            </a:lvl7pPr>
            <a:lvl8pPr marL="3429000" indent="-228600" eaLnBrk="0" fontAlgn="base" hangingPunct="0">
              <a:spcBef>
                <a:spcPct val="0"/>
              </a:spcBef>
              <a:spcAft>
                <a:spcPct val="0"/>
              </a:spcAft>
              <a:defRPr>
                <a:solidFill>
                  <a:schemeClr val="tx1"/>
                </a:solidFill>
                <a:latin typeface="CorpoS" pitchFamily="2" charset="0"/>
              </a:defRPr>
            </a:lvl8pPr>
            <a:lvl9pPr marL="3886200" indent="-228600" eaLnBrk="0" fontAlgn="base" hangingPunct="0">
              <a:spcBef>
                <a:spcPct val="0"/>
              </a:spcBef>
              <a:spcAft>
                <a:spcPct val="0"/>
              </a:spcAft>
              <a:defRPr>
                <a:solidFill>
                  <a:schemeClr val="tx1"/>
                </a:solidFill>
                <a:latin typeface="CorpoS" pitchFamily="2" charset="0"/>
              </a:defRPr>
            </a:lvl9pPr>
          </a:lstStyle>
          <a:p>
            <a:r>
              <a:rPr lang="de-DE"/>
              <a:t>6 Karosserieleichtbau </a:t>
            </a:r>
          </a:p>
        </p:txBody>
      </p:sp>
      <p:sp>
        <p:nvSpPr>
          <p:cNvPr id="30723" name="Foliennummernplatzhalter 3"/>
          <p:cNvSpPr>
            <a:spLocks noGrp="1"/>
          </p:cNvSpPr>
          <p:nvPr>
            <p:ph type="sldNum" sz="quarter" idx="11"/>
          </p:nvPr>
        </p:nvSpPr>
        <p:spPr>
          <a:noFill/>
        </p:spPr>
        <p:txBody>
          <a:bodyPr/>
          <a:lstStyle>
            <a:lvl1pPr eaLnBrk="0" hangingPunct="0">
              <a:defRPr>
                <a:solidFill>
                  <a:schemeClr val="tx1"/>
                </a:solidFill>
                <a:latin typeface="CorpoS" pitchFamily="2" charset="0"/>
              </a:defRPr>
            </a:lvl1pPr>
            <a:lvl2pPr marL="742950" indent="-285750" eaLnBrk="0" hangingPunct="0">
              <a:defRPr>
                <a:solidFill>
                  <a:schemeClr val="tx1"/>
                </a:solidFill>
                <a:latin typeface="CorpoS" pitchFamily="2" charset="0"/>
              </a:defRPr>
            </a:lvl2pPr>
            <a:lvl3pPr marL="1143000" indent="-228600" eaLnBrk="0" hangingPunct="0">
              <a:defRPr>
                <a:solidFill>
                  <a:schemeClr val="tx1"/>
                </a:solidFill>
                <a:latin typeface="CorpoS" pitchFamily="2" charset="0"/>
              </a:defRPr>
            </a:lvl3pPr>
            <a:lvl4pPr marL="1600200" indent="-228600" eaLnBrk="0" hangingPunct="0">
              <a:defRPr>
                <a:solidFill>
                  <a:schemeClr val="tx1"/>
                </a:solidFill>
                <a:latin typeface="CorpoS" pitchFamily="2" charset="0"/>
              </a:defRPr>
            </a:lvl4pPr>
            <a:lvl5pPr marL="2057400" indent="-228600" eaLnBrk="0" hangingPunct="0">
              <a:defRPr>
                <a:solidFill>
                  <a:schemeClr val="tx1"/>
                </a:solidFill>
                <a:latin typeface="CorpoS" pitchFamily="2" charset="0"/>
              </a:defRPr>
            </a:lvl5pPr>
            <a:lvl6pPr marL="2514600" indent="-228600" eaLnBrk="0" fontAlgn="base" hangingPunct="0">
              <a:spcBef>
                <a:spcPct val="0"/>
              </a:spcBef>
              <a:spcAft>
                <a:spcPct val="0"/>
              </a:spcAft>
              <a:defRPr>
                <a:solidFill>
                  <a:schemeClr val="tx1"/>
                </a:solidFill>
                <a:latin typeface="CorpoS" pitchFamily="2" charset="0"/>
              </a:defRPr>
            </a:lvl6pPr>
            <a:lvl7pPr marL="2971800" indent="-228600" eaLnBrk="0" fontAlgn="base" hangingPunct="0">
              <a:spcBef>
                <a:spcPct val="0"/>
              </a:spcBef>
              <a:spcAft>
                <a:spcPct val="0"/>
              </a:spcAft>
              <a:defRPr>
                <a:solidFill>
                  <a:schemeClr val="tx1"/>
                </a:solidFill>
                <a:latin typeface="CorpoS" pitchFamily="2" charset="0"/>
              </a:defRPr>
            </a:lvl7pPr>
            <a:lvl8pPr marL="3429000" indent="-228600" eaLnBrk="0" fontAlgn="base" hangingPunct="0">
              <a:spcBef>
                <a:spcPct val="0"/>
              </a:spcBef>
              <a:spcAft>
                <a:spcPct val="0"/>
              </a:spcAft>
              <a:defRPr>
                <a:solidFill>
                  <a:schemeClr val="tx1"/>
                </a:solidFill>
                <a:latin typeface="CorpoS" pitchFamily="2" charset="0"/>
              </a:defRPr>
            </a:lvl8pPr>
            <a:lvl9pPr marL="3886200" indent="-228600" eaLnBrk="0" fontAlgn="base" hangingPunct="0">
              <a:spcBef>
                <a:spcPct val="0"/>
              </a:spcBef>
              <a:spcAft>
                <a:spcPct val="0"/>
              </a:spcAft>
              <a:defRPr>
                <a:solidFill>
                  <a:schemeClr val="tx1"/>
                </a:solidFill>
                <a:latin typeface="CorpoS" pitchFamily="2" charset="0"/>
              </a:defRPr>
            </a:lvl9pPr>
          </a:lstStyle>
          <a:p>
            <a:fld id="{2A7CD5DF-6D3D-488C-9ADE-68FE2FBCB982}" type="slidenum">
              <a:rPr lang="de-DE"/>
              <a:pPr/>
              <a:t>24</a:t>
            </a:fld>
            <a:endParaRPr lang="de-DE"/>
          </a:p>
        </p:txBody>
      </p:sp>
      <p:sp>
        <p:nvSpPr>
          <p:cNvPr id="30731" name="Rectangle 10"/>
          <p:cNvSpPr>
            <a:spLocks noChangeArrowheads="1"/>
          </p:cNvSpPr>
          <p:nvPr/>
        </p:nvSpPr>
        <p:spPr bwMode="auto">
          <a:xfrm>
            <a:off x="4139952" y="6445250"/>
            <a:ext cx="4753223" cy="1846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87350" indent="-387350" algn="r" eaLnBrk="0" hangingPunct="0">
              <a:spcBef>
                <a:spcPct val="50000"/>
              </a:spcBef>
              <a:buSzPct val="80000"/>
              <a:buFont typeface="Wingdings" pitchFamily="2" charset="2"/>
              <a:buNone/>
            </a:pPr>
            <a:r>
              <a:rPr lang="de-DE" sz="1200" b="1" dirty="0">
                <a:sym typeface="Wingdings" pitchFamily="2" charset="2"/>
              </a:rPr>
              <a:t>Quelle: The Wall Street Journal Deutschland </a:t>
            </a:r>
            <a:r>
              <a:rPr lang="de-DE" sz="1200" b="1" dirty="0" smtClean="0">
                <a:sym typeface="Wingdings" pitchFamily="2" charset="2"/>
              </a:rPr>
              <a:t>19.08.2014</a:t>
            </a:r>
            <a:endParaRPr lang="de-DE" sz="1200" b="1" dirty="0">
              <a:sym typeface="Wingdings" pitchFamily="2" charset="2"/>
            </a:endParaRPr>
          </a:p>
        </p:txBody>
      </p:sp>
      <p:sp>
        <p:nvSpPr>
          <p:cNvPr id="9" name="Inhaltsplatzhalter 8"/>
          <p:cNvSpPr txBox="1">
            <a:spLocks noGrp="1"/>
          </p:cNvSpPr>
          <p:nvPr>
            <p:ph idx="1"/>
          </p:nvPr>
        </p:nvSpPr>
        <p:spPr>
          <a:xfrm>
            <a:off x="395288" y="1916113"/>
            <a:ext cx="8353425" cy="4108817"/>
          </a:xfrm>
          <a:prstGeom prst="rect">
            <a:avLst/>
          </a:prstGeom>
          <a:noFill/>
        </p:spPr>
        <p:txBody>
          <a:bodyPr wrap="square" rtlCol="0">
            <a:spAutoFit/>
          </a:bodyPr>
          <a:lstStyle/>
          <a:p>
            <a:r>
              <a:rPr lang="de-DE" dirty="0" smtClean="0"/>
              <a:t>CFK kein Allheilmittel:</a:t>
            </a:r>
          </a:p>
          <a:p>
            <a:pPr lvl="1"/>
            <a:r>
              <a:rPr lang="de-DE" dirty="0"/>
              <a:t>Die Entwickler von BMWs Elektroauto i3 erwägen offenbar einen Schritt zurück zum traditionellen Automobilbau: Nach den Worten von Thyssen-Krupp-Manager Herbert Eichelkraut könnte eine künftige Ausgabe des Modells zum Teil aus Stahl bestehen. Bislang baut BMW den i3 im Wesentlichen aus Carbon und Aluminium. Thyssen-Krupp verhandele mit dem Autokonzern darüber, in dem Elektrofahrzeug eine "wichtige Stahlkomponente" einzuführen, sagte Eichelkraut, der im Vorstand von Thyssen-Krupps Stahlsparte das Produktionsressort führt. Eine Rückkehr zum Stahl beim i3 ließe sich als Sinneswandel interpretieren, denn BMW bewirbt die Autos der i-Reihe auch wegen der eingesetzten Werkstoffe als besonders innovativ: Der Hersteller verzichtet beim Bau der Elektrofahrzeuge praktisch vollständig auf Stahl</a:t>
            </a:r>
            <a:r>
              <a:rPr lang="de-DE" dirty="0" smtClean="0"/>
              <a:t>.</a:t>
            </a:r>
          </a:p>
          <a:p>
            <a:pPr lvl="1"/>
            <a:endParaRPr lang="de-DE" dirty="0" smtClean="0"/>
          </a:p>
          <a:p>
            <a:pPr lvl="1"/>
            <a:r>
              <a:rPr lang="de-DE" dirty="0" smtClean="0"/>
              <a:t>Meine Meinung: CFK ist immer noch zu teuer – zumal im Elektrofahrzeug!</a:t>
            </a:r>
            <a:endParaRPr lang="de-DE" dirty="0"/>
          </a:p>
        </p:txBody>
      </p:sp>
    </p:spTree>
    <p:extLst>
      <p:ext uri="{BB962C8B-B14F-4D97-AF65-F5344CB8AC3E}">
        <p14:creationId xmlns:p14="http://schemas.microsoft.com/office/powerpoint/2010/main" val="246732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4 Materialien im Karosseriebau </a:t>
            </a:r>
          </a:p>
        </p:txBody>
      </p:sp>
      <p:sp>
        <p:nvSpPr>
          <p:cNvPr id="7" name="Foliennummernplatzhalter 4"/>
          <p:cNvSpPr>
            <a:spLocks noGrp="1"/>
          </p:cNvSpPr>
          <p:nvPr>
            <p:ph type="sldNum" sz="quarter" idx="11"/>
          </p:nvPr>
        </p:nvSpPr>
        <p:spPr/>
        <p:txBody>
          <a:bodyPr/>
          <a:lstStyle/>
          <a:p>
            <a:fld id="{54B830F0-F63E-413E-AF5A-BD556D0FF6BE}" type="slidenum">
              <a:rPr lang="de-DE"/>
              <a:pPr/>
              <a:t>25</a:t>
            </a:fld>
            <a:endParaRPr lang="de-DE"/>
          </a:p>
        </p:txBody>
      </p:sp>
      <p:pic>
        <p:nvPicPr>
          <p:cNvPr id="648195" name="Picture 3" descr="bild49"/>
          <p:cNvPicPr>
            <a:picLocks noChangeAspect="1" noChangeArrowheads="1"/>
          </p:cNvPicPr>
          <p:nvPr/>
        </p:nvPicPr>
        <p:blipFill>
          <a:blip r:embed="rId2" cstate="print">
            <a:extLst>
              <a:ext uri="{28A0092B-C50C-407E-A947-70E740481C1C}">
                <a14:useLocalDpi xmlns:a14="http://schemas.microsoft.com/office/drawing/2010/main" val="0"/>
              </a:ext>
            </a:extLst>
          </a:blip>
          <a:srcRect r="1729"/>
          <a:stretch>
            <a:fillRect/>
          </a:stretch>
        </p:blipFill>
        <p:spPr bwMode="auto">
          <a:xfrm>
            <a:off x="379413" y="2992438"/>
            <a:ext cx="8353425" cy="1773237"/>
          </a:xfrm>
          <a:prstGeom prst="rect">
            <a:avLst/>
          </a:prstGeom>
          <a:noFill/>
          <a:extLst>
            <a:ext uri="{909E8E84-426E-40DD-AFC4-6F175D3DCCD1}">
              <a14:hiddenFill xmlns:a14="http://schemas.microsoft.com/office/drawing/2010/main">
                <a:solidFill>
                  <a:srgbClr val="FFFFFF"/>
                </a:solidFill>
              </a14:hiddenFill>
            </a:ext>
          </a:extLst>
        </p:spPr>
      </p:pic>
      <p:sp>
        <p:nvSpPr>
          <p:cNvPr id="648196" name="Text Box 4"/>
          <p:cNvSpPr txBox="1">
            <a:spLocks noChangeArrowheads="1"/>
          </p:cNvSpPr>
          <p:nvPr/>
        </p:nvSpPr>
        <p:spPr bwMode="auto">
          <a:xfrm>
            <a:off x="2484438" y="4987925"/>
            <a:ext cx="408146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b="1"/>
              <a:t>a: linearer, amorpher Thermoplast</a:t>
            </a:r>
          </a:p>
          <a:p>
            <a:pPr eaLnBrk="0" hangingPunct="0"/>
            <a:r>
              <a:rPr lang="de-DE" b="1"/>
              <a:t>b: linearer, teilkristalliner  Thermoplast</a:t>
            </a:r>
          </a:p>
          <a:p>
            <a:pPr eaLnBrk="0" hangingPunct="0"/>
            <a:r>
              <a:rPr lang="de-DE" b="1"/>
              <a:t>c: chemisch vernetztes Elastomer</a:t>
            </a:r>
          </a:p>
          <a:p>
            <a:pPr eaLnBrk="0" hangingPunct="0"/>
            <a:r>
              <a:rPr lang="de-DE" b="1"/>
              <a:t>d: physikalisch vernetztes Elastomer</a:t>
            </a:r>
          </a:p>
          <a:p>
            <a:pPr eaLnBrk="0" hangingPunct="0"/>
            <a:r>
              <a:rPr lang="de-DE" b="1"/>
              <a:t>e: chemisch vernetzter Duroplast</a:t>
            </a:r>
          </a:p>
        </p:txBody>
      </p:sp>
      <p:sp>
        <p:nvSpPr>
          <p:cNvPr id="648199" name="Rectangle 7"/>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Kunststoffe – Aufbau</a:t>
            </a:r>
          </a:p>
        </p:txBody>
      </p:sp>
      <p:sp>
        <p:nvSpPr>
          <p:cNvPr id="648200" name="Rectangle 8"/>
          <p:cNvSpPr>
            <a:spLocks noGrp="1" noChangeArrowheads="1"/>
          </p:cNvSpPr>
          <p:nvPr>
            <p:ph type="body" idx="1"/>
          </p:nvPr>
        </p:nvSpPr>
        <p:spPr/>
        <p:txBody>
          <a:bodyPr/>
          <a:lstStyle/>
          <a:p>
            <a:r>
              <a:rPr lang="de-DE"/>
              <a:t>Zweiphasensysteme: Alle Polymerwerkstoffe bestehen aus einer amorphen und kristallinen Gefügestruktur </a:t>
            </a:r>
            <a:r>
              <a:rPr lang="de-DE">
                <a:sym typeface="Wingdings" pitchFamily="2" charset="2"/>
              </a:rPr>
              <a:t> Angabe des Kristalisationsgrades (z.B. PP 70-80%, PA 35-45%)</a:t>
            </a:r>
            <a:endParaRPr lang="de-DE"/>
          </a:p>
          <a:p>
            <a:endParaRPr lang="de-DE"/>
          </a:p>
        </p:txBody>
      </p:sp>
    </p:spTree>
    <p:extLst>
      <p:ext uri="{BB962C8B-B14F-4D97-AF65-F5344CB8AC3E}">
        <p14:creationId xmlns:p14="http://schemas.microsoft.com/office/powerpoint/2010/main" val="1274290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0"/>
          </p:nvPr>
        </p:nvSpPr>
        <p:spPr/>
        <p:txBody>
          <a:bodyPr/>
          <a:lstStyle/>
          <a:p>
            <a:r>
              <a:rPr lang="de-DE"/>
              <a:t>4 Materialien im Karosseriebau </a:t>
            </a:r>
          </a:p>
        </p:txBody>
      </p:sp>
      <p:sp>
        <p:nvSpPr>
          <p:cNvPr id="8" name="Foliennummernplatzhalter 5"/>
          <p:cNvSpPr>
            <a:spLocks noGrp="1"/>
          </p:cNvSpPr>
          <p:nvPr>
            <p:ph type="sldNum" sz="quarter" idx="11"/>
          </p:nvPr>
        </p:nvSpPr>
        <p:spPr/>
        <p:txBody>
          <a:bodyPr/>
          <a:lstStyle/>
          <a:p>
            <a:fld id="{6B3A6EDE-FF56-4BAD-BA47-5DB35E85B968}" type="slidenum">
              <a:rPr lang="de-DE"/>
              <a:pPr/>
              <a:t>26</a:t>
            </a:fld>
            <a:endParaRPr lang="de-DE"/>
          </a:p>
        </p:txBody>
      </p:sp>
      <p:pic>
        <p:nvPicPr>
          <p:cNvPr id="649219" name="Picture 3" descr="bild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24050"/>
            <a:ext cx="3892550" cy="4803775"/>
          </a:xfrm>
          <a:prstGeom prst="rect">
            <a:avLst/>
          </a:prstGeom>
          <a:noFill/>
          <a:extLst>
            <a:ext uri="{909E8E84-426E-40DD-AFC4-6F175D3DCCD1}">
              <a14:hiddenFill xmlns:a14="http://schemas.microsoft.com/office/drawing/2010/main">
                <a:solidFill>
                  <a:srgbClr val="FFFFFF"/>
                </a:solidFill>
              </a14:hiddenFill>
            </a:ext>
          </a:extLst>
        </p:spPr>
      </p:pic>
      <p:sp>
        <p:nvSpPr>
          <p:cNvPr id="649220" name="Text Box 4"/>
          <p:cNvSpPr txBox="1">
            <a:spLocks noChangeArrowheads="1"/>
          </p:cNvSpPr>
          <p:nvPr/>
        </p:nvSpPr>
        <p:spPr bwMode="auto">
          <a:xfrm>
            <a:off x="379413" y="1916113"/>
            <a:ext cx="301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Wingdings" pitchFamily="2" charset="2"/>
              <a:buNone/>
            </a:pPr>
            <a:r>
              <a:rPr lang="de-DE" sz="2400"/>
              <a:t>amorphe Thermoplaste</a:t>
            </a:r>
          </a:p>
        </p:txBody>
      </p:sp>
      <p:sp>
        <p:nvSpPr>
          <p:cNvPr id="649221" name="Text Box 5"/>
          <p:cNvSpPr txBox="1">
            <a:spLocks noChangeArrowheads="1"/>
          </p:cNvSpPr>
          <p:nvPr/>
        </p:nvSpPr>
        <p:spPr bwMode="auto">
          <a:xfrm>
            <a:off x="395288" y="4581525"/>
            <a:ext cx="3495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Wingdings" pitchFamily="2" charset="2"/>
              <a:buNone/>
            </a:pPr>
            <a:r>
              <a:rPr lang="de-DE" sz="2400"/>
              <a:t>teilkristalline Thermoplaste</a:t>
            </a:r>
          </a:p>
        </p:txBody>
      </p:sp>
      <p:sp>
        <p:nvSpPr>
          <p:cNvPr id="649222" name="Text Box 6"/>
          <p:cNvSpPr txBox="1">
            <a:spLocks noChangeArrowheads="1"/>
          </p:cNvSpPr>
          <p:nvPr/>
        </p:nvSpPr>
        <p:spPr bwMode="auto">
          <a:xfrm>
            <a:off x="395288" y="2689225"/>
            <a:ext cx="33385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b="1"/>
              <a:t>G = Schubmodul</a:t>
            </a:r>
          </a:p>
          <a:p>
            <a:pPr eaLnBrk="0" hangingPunct="0"/>
            <a:r>
              <a:rPr lang="de-DE" b="1"/>
              <a:t>T</a:t>
            </a:r>
            <a:r>
              <a:rPr lang="de-DE" b="1" baseline="-25000"/>
              <a:t>g</a:t>
            </a:r>
            <a:r>
              <a:rPr lang="de-DE" b="1"/>
              <a:t> = Glastemperatur</a:t>
            </a:r>
          </a:p>
          <a:p>
            <a:pPr eaLnBrk="0" hangingPunct="0"/>
            <a:r>
              <a:rPr lang="de-DE" b="1"/>
              <a:t>d = Mechanischer Verlustfaktor</a:t>
            </a:r>
          </a:p>
          <a:p>
            <a:pPr eaLnBrk="0" hangingPunct="0"/>
            <a:r>
              <a:rPr lang="de-DE" b="1">
                <a:sym typeface="Symbol" pitchFamily="18" charset="2"/>
              </a:rPr>
              <a:t>h = Schmelzviskosität</a:t>
            </a:r>
          </a:p>
          <a:p>
            <a:pPr eaLnBrk="0" hangingPunct="0"/>
            <a:r>
              <a:rPr lang="de-DE" b="1"/>
              <a:t>T</a:t>
            </a:r>
            <a:r>
              <a:rPr lang="de-DE" b="1" baseline="-25000"/>
              <a:t>m</a:t>
            </a:r>
            <a:r>
              <a:rPr lang="de-DE" b="1"/>
              <a:t> = Kristallitschmelzpunkt</a:t>
            </a:r>
          </a:p>
          <a:p>
            <a:pPr eaLnBrk="0" hangingPunct="0"/>
            <a:r>
              <a:rPr lang="de-DE" b="1"/>
              <a:t>T</a:t>
            </a:r>
            <a:r>
              <a:rPr lang="de-DE" b="1" baseline="-25000"/>
              <a:t>z</a:t>
            </a:r>
            <a:r>
              <a:rPr lang="de-DE" b="1"/>
              <a:t> = Zersetzungstemperatur</a:t>
            </a:r>
          </a:p>
        </p:txBody>
      </p:sp>
      <p:sp>
        <p:nvSpPr>
          <p:cNvPr id="649223" name="Rectangle 7"/>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Thermoplaste</a:t>
            </a:r>
          </a:p>
        </p:txBody>
      </p:sp>
      <p:sp>
        <p:nvSpPr>
          <p:cNvPr id="9" name="Text Box 4"/>
          <p:cNvSpPr txBox="1">
            <a:spLocks noChangeArrowheads="1"/>
          </p:cNvSpPr>
          <p:nvPr/>
        </p:nvSpPr>
        <p:spPr bwMode="auto">
          <a:xfrm>
            <a:off x="467544" y="5517232"/>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kern="1200">
                <a:solidFill>
                  <a:schemeClr val="tx1"/>
                </a:solidFill>
                <a:latin typeface="CorpoS" pitchFamily="2" charset="0"/>
                <a:ea typeface="+mn-ea"/>
                <a:cs typeface="+mn-cs"/>
              </a:defRPr>
            </a:lvl1pPr>
            <a:lvl2pPr marL="457200" algn="l" rtl="0" fontAlgn="base">
              <a:spcBef>
                <a:spcPct val="0"/>
              </a:spcBef>
              <a:spcAft>
                <a:spcPct val="0"/>
              </a:spcAft>
              <a:defRPr kern="1200">
                <a:solidFill>
                  <a:schemeClr val="tx1"/>
                </a:solidFill>
                <a:latin typeface="CorpoS" pitchFamily="2" charset="0"/>
                <a:ea typeface="+mn-ea"/>
                <a:cs typeface="+mn-cs"/>
              </a:defRPr>
            </a:lvl2pPr>
            <a:lvl3pPr marL="914400" algn="l" rtl="0" fontAlgn="base">
              <a:spcBef>
                <a:spcPct val="0"/>
              </a:spcBef>
              <a:spcAft>
                <a:spcPct val="0"/>
              </a:spcAft>
              <a:defRPr kern="1200">
                <a:solidFill>
                  <a:schemeClr val="tx1"/>
                </a:solidFill>
                <a:latin typeface="CorpoS" pitchFamily="2" charset="0"/>
                <a:ea typeface="+mn-ea"/>
                <a:cs typeface="+mn-cs"/>
              </a:defRPr>
            </a:lvl3pPr>
            <a:lvl4pPr marL="1371600" algn="l" rtl="0" fontAlgn="base">
              <a:spcBef>
                <a:spcPct val="0"/>
              </a:spcBef>
              <a:spcAft>
                <a:spcPct val="0"/>
              </a:spcAft>
              <a:defRPr kern="1200">
                <a:solidFill>
                  <a:schemeClr val="tx1"/>
                </a:solidFill>
                <a:latin typeface="CorpoS" pitchFamily="2" charset="0"/>
                <a:ea typeface="+mn-ea"/>
                <a:cs typeface="+mn-cs"/>
              </a:defRPr>
            </a:lvl4pPr>
            <a:lvl5pPr marL="1828800" algn="l" rtl="0" fontAlgn="base">
              <a:spcBef>
                <a:spcPct val="0"/>
              </a:spcBef>
              <a:spcAft>
                <a:spcPct val="0"/>
              </a:spcAft>
              <a:defRPr kern="1200">
                <a:solidFill>
                  <a:schemeClr val="tx1"/>
                </a:solidFill>
                <a:latin typeface="CorpoS" pitchFamily="2" charset="0"/>
                <a:ea typeface="+mn-ea"/>
                <a:cs typeface="+mn-cs"/>
              </a:defRPr>
            </a:lvl5pPr>
            <a:lvl6pPr marL="2286000" algn="l" defTabSz="914400" rtl="0" eaLnBrk="1" latinLnBrk="0" hangingPunct="1">
              <a:defRPr kern="1200">
                <a:solidFill>
                  <a:schemeClr val="tx1"/>
                </a:solidFill>
                <a:latin typeface="CorpoS" pitchFamily="2" charset="0"/>
                <a:ea typeface="+mn-ea"/>
                <a:cs typeface="+mn-cs"/>
              </a:defRPr>
            </a:lvl6pPr>
            <a:lvl7pPr marL="2743200" algn="l" defTabSz="914400" rtl="0" eaLnBrk="1" latinLnBrk="0" hangingPunct="1">
              <a:defRPr kern="1200">
                <a:solidFill>
                  <a:schemeClr val="tx1"/>
                </a:solidFill>
                <a:latin typeface="CorpoS" pitchFamily="2" charset="0"/>
                <a:ea typeface="+mn-ea"/>
                <a:cs typeface="+mn-cs"/>
              </a:defRPr>
            </a:lvl7pPr>
            <a:lvl8pPr marL="3200400" algn="l" defTabSz="914400" rtl="0" eaLnBrk="1" latinLnBrk="0" hangingPunct="1">
              <a:defRPr kern="1200">
                <a:solidFill>
                  <a:schemeClr val="tx1"/>
                </a:solidFill>
                <a:latin typeface="CorpoS" pitchFamily="2" charset="0"/>
                <a:ea typeface="+mn-ea"/>
                <a:cs typeface="+mn-cs"/>
              </a:defRPr>
            </a:lvl8pPr>
            <a:lvl9pPr marL="3657600" algn="l" defTabSz="914400" rtl="0" eaLnBrk="1" latinLnBrk="0" hangingPunct="1">
              <a:defRPr kern="1200">
                <a:solidFill>
                  <a:schemeClr val="tx1"/>
                </a:solidFill>
                <a:latin typeface="CorpoS" pitchFamily="2" charset="0"/>
                <a:ea typeface="+mn-ea"/>
                <a:cs typeface="+mn-cs"/>
              </a:defRPr>
            </a:lvl9pPr>
          </a:lstStyle>
          <a:p>
            <a:pPr algn="ctr" eaLnBrk="0" hangingPunct="0"/>
            <a:r>
              <a:rPr lang="de-DE" sz="2400" b="1" dirty="0">
                <a:solidFill>
                  <a:srgbClr val="FF0000"/>
                </a:solidFill>
              </a:rPr>
              <a:t>VIDEO!</a:t>
            </a:r>
          </a:p>
        </p:txBody>
      </p:sp>
    </p:spTree>
    <p:extLst>
      <p:ext uri="{BB962C8B-B14F-4D97-AF65-F5344CB8AC3E}">
        <p14:creationId xmlns:p14="http://schemas.microsoft.com/office/powerpoint/2010/main" val="3579872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r>
              <a:rPr lang="de-DE"/>
              <a:t>4 Materialien im Karosseriebau </a:t>
            </a:r>
          </a:p>
        </p:txBody>
      </p:sp>
      <p:sp>
        <p:nvSpPr>
          <p:cNvPr id="6" name="Foliennummernplatzhalter 5"/>
          <p:cNvSpPr>
            <a:spLocks noGrp="1"/>
          </p:cNvSpPr>
          <p:nvPr>
            <p:ph type="sldNum" sz="quarter" idx="11"/>
          </p:nvPr>
        </p:nvSpPr>
        <p:spPr/>
        <p:txBody>
          <a:bodyPr/>
          <a:lstStyle/>
          <a:p>
            <a:fld id="{BC42CB83-5402-4C18-9035-78EB5A50EDC7}" type="slidenum">
              <a:rPr lang="de-DE"/>
              <a:pPr/>
              <a:t>27</a:t>
            </a:fld>
            <a:endParaRPr lang="de-DE"/>
          </a:p>
        </p:txBody>
      </p:sp>
      <p:pic>
        <p:nvPicPr>
          <p:cNvPr id="651267" name="Picture 3" descr="bild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557338"/>
            <a:ext cx="4449763" cy="5260975"/>
          </a:xfrm>
          <a:prstGeom prst="rect">
            <a:avLst/>
          </a:prstGeom>
          <a:noFill/>
          <a:extLst>
            <a:ext uri="{909E8E84-426E-40DD-AFC4-6F175D3DCCD1}">
              <a14:hiddenFill xmlns:a14="http://schemas.microsoft.com/office/drawing/2010/main">
                <a:solidFill>
                  <a:srgbClr val="FFFFFF"/>
                </a:solidFill>
              </a14:hiddenFill>
            </a:ext>
          </a:extLst>
        </p:spPr>
      </p:pic>
      <p:sp>
        <p:nvSpPr>
          <p:cNvPr id="651268" name="Rectangle 4"/>
          <p:cNvSpPr>
            <a:spLocks noChangeArrowheads="1"/>
          </p:cNvSpPr>
          <p:nvPr/>
        </p:nvSpPr>
        <p:spPr bwMode="auto">
          <a:xfrm>
            <a:off x="7573963" y="6445250"/>
            <a:ext cx="1319212"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Erhard</a:t>
            </a:r>
          </a:p>
        </p:txBody>
      </p:sp>
      <p:sp>
        <p:nvSpPr>
          <p:cNvPr id="651269" name="Rectangle 5"/>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Charakteristische Spannungs-Dehnungskurven von Polymeren</a:t>
            </a:r>
          </a:p>
        </p:txBody>
      </p:sp>
    </p:spTree>
    <p:extLst>
      <p:ext uri="{BB962C8B-B14F-4D97-AF65-F5344CB8AC3E}">
        <p14:creationId xmlns:p14="http://schemas.microsoft.com/office/powerpoint/2010/main" val="2495467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2"/>
          <p:cNvSpPr>
            <a:spLocks noGrp="1"/>
          </p:cNvSpPr>
          <p:nvPr>
            <p:ph type="ftr" sz="quarter" idx="10"/>
          </p:nvPr>
        </p:nvSpPr>
        <p:spPr/>
        <p:txBody>
          <a:bodyPr/>
          <a:lstStyle/>
          <a:p>
            <a:r>
              <a:rPr lang="de-DE"/>
              <a:t>4 Materialien im Karosseriebau </a:t>
            </a:r>
          </a:p>
        </p:txBody>
      </p:sp>
      <p:sp>
        <p:nvSpPr>
          <p:cNvPr id="5" name="Foliennummernplatzhalter 3"/>
          <p:cNvSpPr>
            <a:spLocks noGrp="1"/>
          </p:cNvSpPr>
          <p:nvPr>
            <p:ph type="sldNum" sz="quarter" idx="11"/>
          </p:nvPr>
        </p:nvSpPr>
        <p:spPr/>
        <p:txBody>
          <a:bodyPr/>
          <a:lstStyle/>
          <a:p>
            <a:fld id="{69C62BB7-5F56-4040-B176-3C98FEB0A879}" type="slidenum">
              <a:rPr lang="de-DE"/>
              <a:pPr/>
              <a:t>28</a:t>
            </a:fld>
            <a:endParaRPr lang="de-DE"/>
          </a:p>
        </p:txBody>
      </p:sp>
      <p:pic>
        <p:nvPicPr>
          <p:cNvPr id="652291" name="Picture 3" descr="bild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6337300" cy="4722812"/>
          </a:xfrm>
          <a:prstGeom prst="rect">
            <a:avLst/>
          </a:prstGeom>
          <a:noFill/>
          <a:extLst>
            <a:ext uri="{909E8E84-426E-40DD-AFC4-6F175D3DCCD1}">
              <a14:hiddenFill xmlns:a14="http://schemas.microsoft.com/office/drawing/2010/main">
                <a:solidFill>
                  <a:srgbClr val="FFFFFF"/>
                </a:solidFill>
              </a14:hiddenFill>
            </a:ext>
          </a:extLst>
        </p:spPr>
      </p:pic>
      <p:sp>
        <p:nvSpPr>
          <p:cNvPr id="652293" name="Rectangle 5"/>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1514976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23A2626E-D665-40A1-895C-633D9D77E1DA}" type="slidenum">
              <a:rPr lang="de-DE"/>
              <a:pPr/>
              <a:t>29</a:t>
            </a:fld>
            <a:endParaRPr lang="de-DE"/>
          </a:p>
        </p:txBody>
      </p:sp>
      <p:pic>
        <p:nvPicPr>
          <p:cNvPr id="653315" name="Picture 3" descr="bild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6985000" cy="4675187"/>
          </a:xfrm>
          <a:prstGeom prst="rect">
            <a:avLst/>
          </a:prstGeom>
          <a:noFill/>
          <a:extLst>
            <a:ext uri="{909E8E84-426E-40DD-AFC4-6F175D3DCCD1}">
              <a14:hiddenFill xmlns:a14="http://schemas.microsoft.com/office/drawing/2010/main">
                <a:solidFill>
                  <a:srgbClr val="FFFFFF"/>
                </a:solidFill>
              </a14:hiddenFill>
            </a:ext>
          </a:extLst>
        </p:spPr>
      </p:pic>
      <p:sp>
        <p:nvSpPr>
          <p:cNvPr id="653316"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6134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de-DE"/>
              <a:t>4 Materialien im Karosseriebau </a:t>
            </a:r>
          </a:p>
        </p:txBody>
      </p:sp>
      <p:sp>
        <p:nvSpPr>
          <p:cNvPr id="6" name="Foliennummernplatzhalter 4"/>
          <p:cNvSpPr>
            <a:spLocks noGrp="1"/>
          </p:cNvSpPr>
          <p:nvPr>
            <p:ph type="sldNum" sz="quarter" idx="11"/>
          </p:nvPr>
        </p:nvSpPr>
        <p:spPr/>
        <p:txBody>
          <a:bodyPr/>
          <a:lstStyle/>
          <a:p>
            <a:fld id="{54846346-94B0-4DE3-8FC3-6C9FCFFBB2DC}" type="slidenum">
              <a:rPr lang="de-DE"/>
              <a:pPr/>
              <a:t>3</a:t>
            </a:fld>
            <a:endParaRPr lang="de-DE"/>
          </a:p>
        </p:txBody>
      </p:sp>
      <p:sp>
        <p:nvSpPr>
          <p:cNvPr id="683010" name="Rectangle 2"/>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Grundlagen</a:t>
            </a:r>
          </a:p>
        </p:txBody>
      </p:sp>
      <p:sp>
        <p:nvSpPr>
          <p:cNvPr id="683011" name="Rectangle 3"/>
          <p:cNvSpPr>
            <a:spLocks noGrp="1" noChangeArrowheads="1"/>
          </p:cNvSpPr>
          <p:nvPr>
            <p:ph type="body" idx="1"/>
          </p:nvPr>
        </p:nvSpPr>
        <p:spPr/>
        <p:txBody>
          <a:bodyPr/>
          <a:lstStyle/>
          <a:p>
            <a:r>
              <a:rPr lang="de-DE" dirty="0"/>
              <a:t>Siehe Modul 6 (</a:t>
            </a:r>
            <a:r>
              <a:rPr lang="de-DE" b="1" dirty="0"/>
              <a:t>Werkstoffe in der Fahrzeugtechnik</a:t>
            </a:r>
            <a:r>
              <a:rPr lang="de-DE" dirty="0"/>
              <a:t> und Strömungs- u. Brennstoffzellentechnik in Fahrzeugen)</a:t>
            </a:r>
          </a:p>
          <a:p>
            <a:pPr lvl="1"/>
            <a:r>
              <a:rPr lang="de-DE" b="1" dirty="0"/>
              <a:t>Leichtbau mit Stahl, Space Frame Konzept, Faserverbundwerkstoffe</a:t>
            </a:r>
          </a:p>
          <a:p>
            <a:pPr lvl="1"/>
            <a:r>
              <a:rPr lang="de-DE" b="1" dirty="0"/>
              <a:t>Fügetechniken im Fahrzeugbau, Recycling von Werkstoffen</a:t>
            </a:r>
          </a:p>
          <a:p>
            <a:pPr lvl="1"/>
            <a:r>
              <a:rPr lang="de-DE" dirty="0"/>
              <a:t>Pumpen und Ventilatoren in Fahrzeugen, Turbolader, Wandler</a:t>
            </a:r>
          </a:p>
          <a:p>
            <a:pPr lvl="1"/>
            <a:r>
              <a:rPr lang="de-DE" dirty="0"/>
              <a:t>Brennstoffzellen: theoretische Grundlagen, Bauarten, Systeme und Komponenten, </a:t>
            </a:r>
            <a:r>
              <a:rPr lang="de-DE" dirty="0" smtClean="0"/>
              <a:t>Dimensionierung</a:t>
            </a:r>
          </a:p>
          <a:p>
            <a:pPr lvl="1"/>
            <a:endParaRPr lang="de-DE" dirty="0"/>
          </a:p>
          <a:p>
            <a:r>
              <a:rPr lang="de-DE" dirty="0" smtClean="0"/>
              <a:t>Vorlesung von Herrn Kahl (</a:t>
            </a:r>
            <a:r>
              <a:rPr lang="de-DE" b="1" dirty="0"/>
              <a:t>Werkstoffe in der </a:t>
            </a:r>
            <a:r>
              <a:rPr lang="de-DE" b="1" dirty="0" smtClean="0"/>
              <a:t>Fahrzeugtechnik</a:t>
            </a:r>
            <a:r>
              <a:rPr lang="de-DE" dirty="0" smtClean="0"/>
              <a:t>)</a:t>
            </a:r>
            <a:endParaRPr lang="de-DE" dirty="0"/>
          </a:p>
        </p:txBody>
      </p:sp>
      <p:sp>
        <p:nvSpPr>
          <p:cNvPr id="683012" name="Rectangle 4"/>
          <p:cNvSpPr>
            <a:spLocks noChangeArrowheads="1"/>
          </p:cNvSpPr>
          <p:nvPr/>
        </p:nvSpPr>
        <p:spPr bwMode="auto">
          <a:xfrm>
            <a:off x="250825" y="730250"/>
            <a:ext cx="8642350" cy="58674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Tree>
    <p:extLst>
      <p:ext uri="{BB962C8B-B14F-4D97-AF65-F5344CB8AC3E}">
        <p14:creationId xmlns:p14="http://schemas.microsoft.com/office/powerpoint/2010/main" val="3630564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C0176362-9DA2-44E2-AD98-9FDF3E9645EB}" type="slidenum">
              <a:rPr lang="de-DE"/>
              <a:pPr/>
              <a:t>30</a:t>
            </a:fld>
            <a:endParaRPr lang="de-DE"/>
          </a:p>
        </p:txBody>
      </p:sp>
      <p:pic>
        <p:nvPicPr>
          <p:cNvPr id="654339" name="Picture 3" descr="bild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6553200" cy="4695825"/>
          </a:xfrm>
          <a:prstGeom prst="rect">
            <a:avLst/>
          </a:prstGeom>
          <a:noFill/>
          <a:extLst>
            <a:ext uri="{909E8E84-426E-40DD-AFC4-6F175D3DCCD1}">
              <a14:hiddenFill xmlns:a14="http://schemas.microsoft.com/office/drawing/2010/main">
                <a:solidFill>
                  <a:srgbClr val="FFFFFF"/>
                </a:solidFill>
              </a14:hiddenFill>
            </a:ext>
          </a:extLst>
        </p:spPr>
      </p:pic>
      <p:sp>
        <p:nvSpPr>
          <p:cNvPr id="654340"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990329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BD63771B-20B3-48C9-AE9F-50D97BFCCF55}" type="slidenum">
              <a:rPr lang="de-DE"/>
              <a:pPr/>
              <a:t>31</a:t>
            </a:fld>
            <a:endParaRPr lang="de-DE"/>
          </a:p>
        </p:txBody>
      </p:sp>
      <p:pic>
        <p:nvPicPr>
          <p:cNvPr id="655363" name="Picture 3" descr="bild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6337300" cy="4700587"/>
          </a:xfrm>
          <a:prstGeom prst="rect">
            <a:avLst/>
          </a:prstGeom>
          <a:noFill/>
          <a:extLst>
            <a:ext uri="{909E8E84-426E-40DD-AFC4-6F175D3DCCD1}">
              <a14:hiddenFill xmlns:a14="http://schemas.microsoft.com/office/drawing/2010/main">
                <a:solidFill>
                  <a:srgbClr val="FFFFFF"/>
                </a:solidFill>
              </a14:hiddenFill>
            </a:ext>
          </a:extLst>
        </p:spPr>
      </p:pic>
      <p:sp>
        <p:nvSpPr>
          <p:cNvPr id="655364"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33705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60B2C3A5-BB88-46CD-A670-1D5007096CAE}" type="slidenum">
              <a:rPr lang="de-DE"/>
              <a:pPr/>
              <a:t>32</a:t>
            </a:fld>
            <a:endParaRPr lang="de-DE"/>
          </a:p>
        </p:txBody>
      </p:sp>
      <p:pic>
        <p:nvPicPr>
          <p:cNvPr id="656387" name="Picture 3" descr="bild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7272337" cy="4675187"/>
          </a:xfrm>
          <a:prstGeom prst="rect">
            <a:avLst/>
          </a:prstGeom>
          <a:noFill/>
          <a:extLst>
            <a:ext uri="{909E8E84-426E-40DD-AFC4-6F175D3DCCD1}">
              <a14:hiddenFill xmlns:a14="http://schemas.microsoft.com/office/drawing/2010/main">
                <a:solidFill>
                  <a:srgbClr val="FFFFFF"/>
                </a:solidFill>
              </a14:hiddenFill>
            </a:ext>
          </a:extLst>
        </p:spPr>
      </p:pic>
      <p:sp>
        <p:nvSpPr>
          <p:cNvPr id="656388"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556995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4656B2D6-DAEB-4BFA-B664-C0577855E1C4}" type="slidenum">
              <a:rPr lang="de-DE"/>
              <a:pPr/>
              <a:t>33</a:t>
            </a:fld>
            <a:endParaRPr lang="de-DE"/>
          </a:p>
        </p:txBody>
      </p:sp>
      <p:pic>
        <p:nvPicPr>
          <p:cNvPr id="657411" name="Picture 3" descr="bild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6769100" cy="4711700"/>
          </a:xfrm>
          <a:prstGeom prst="rect">
            <a:avLst/>
          </a:prstGeom>
          <a:noFill/>
          <a:extLst>
            <a:ext uri="{909E8E84-426E-40DD-AFC4-6F175D3DCCD1}">
              <a14:hiddenFill xmlns:a14="http://schemas.microsoft.com/office/drawing/2010/main">
                <a:solidFill>
                  <a:srgbClr val="FFFFFF"/>
                </a:solidFill>
              </a14:hiddenFill>
            </a:ext>
          </a:extLst>
        </p:spPr>
      </p:pic>
      <p:sp>
        <p:nvSpPr>
          <p:cNvPr id="657412"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3211204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7B5535AC-679C-44C9-8DDB-17AA3DB55BA4}" type="slidenum">
              <a:rPr lang="de-DE"/>
              <a:pPr/>
              <a:t>34</a:t>
            </a:fld>
            <a:endParaRPr lang="de-DE"/>
          </a:p>
        </p:txBody>
      </p:sp>
      <p:pic>
        <p:nvPicPr>
          <p:cNvPr id="658435" name="Picture 3" descr="bild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6048375" cy="4675187"/>
          </a:xfrm>
          <a:prstGeom prst="rect">
            <a:avLst/>
          </a:prstGeom>
          <a:noFill/>
          <a:extLst>
            <a:ext uri="{909E8E84-426E-40DD-AFC4-6F175D3DCCD1}">
              <a14:hiddenFill xmlns:a14="http://schemas.microsoft.com/office/drawing/2010/main">
                <a:solidFill>
                  <a:srgbClr val="FFFFFF"/>
                </a:solidFill>
              </a14:hiddenFill>
            </a:ext>
          </a:extLst>
        </p:spPr>
      </p:pic>
      <p:sp>
        <p:nvSpPr>
          <p:cNvPr id="658436"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2740256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4C0C1D25-A9C1-4558-9BB5-8FE840C58569}" type="slidenum">
              <a:rPr lang="de-DE"/>
              <a:pPr/>
              <a:t>35</a:t>
            </a:fld>
            <a:endParaRPr lang="de-DE"/>
          </a:p>
        </p:txBody>
      </p:sp>
      <p:pic>
        <p:nvPicPr>
          <p:cNvPr id="659459" name="Picture 3" descr="bild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6264275" cy="4660900"/>
          </a:xfrm>
          <a:prstGeom prst="rect">
            <a:avLst/>
          </a:prstGeom>
          <a:noFill/>
          <a:extLst>
            <a:ext uri="{909E8E84-426E-40DD-AFC4-6F175D3DCCD1}">
              <a14:hiddenFill xmlns:a14="http://schemas.microsoft.com/office/drawing/2010/main">
                <a:solidFill>
                  <a:srgbClr val="FFFFFF"/>
                </a:solidFill>
              </a14:hiddenFill>
            </a:ext>
          </a:extLst>
        </p:spPr>
      </p:pic>
      <p:sp>
        <p:nvSpPr>
          <p:cNvPr id="659460"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2435123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8B360FCA-D47B-405F-A3BC-A035D9CCF6C0}" type="slidenum">
              <a:rPr lang="de-DE"/>
              <a:pPr/>
              <a:t>36</a:t>
            </a:fld>
            <a:endParaRPr lang="de-DE"/>
          </a:p>
        </p:txBody>
      </p:sp>
      <p:pic>
        <p:nvPicPr>
          <p:cNvPr id="660483" name="Picture 3" descr="bild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5400675" cy="4681537"/>
          </a:xfrm>
          <a:prstGeom prst="rect">
            <a:avLst/>
          </a:prstGeom>
          <a:noFill/>
          <a:extLst>
            <a:ext uri="{909E8E84-426E-40DD-AFC4-6F175D3DCCD1}">
              <a14:hiddenFill xmlns:a14="http://schemas.microsoft.com/office/drawing/2010/main">
                <a:solidFill>
                  <a:srgbClr val="FFFFFF"/>
                </a:solidFill>
              </a14:hiddenFill>
            </a:ext>
          </a:extLst>
        </p:spPr>
      </p:pic>
      <p:sp>
        <p:nvSpPr>
          <p:cNvPr id="660484"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Tree>
    <p:extLst>
      <p:ext uri="{BB962C8B-B14F-4D97-AF65-F5344CB8AC3E}">
        <p14:creationId xmlns:p14="http://schemas.microsoft.com/office/powerpoint/2010/main" val="16834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ußzeilenplatzhalter 3"/>
          <p:cNvSpPr>
            <a:spLocks noGrp="1"/>
          </p:cNvSpPr>
          <p:nvPr>
            <p:ph type="ftr" sz="quarter" idx="10"/>
          </p:nvPr>
        </p:nvSpPr>
        <p:spPr/>
        <p:txBody>
          <a:bodyPr/>
          <a:lstStyle/>
          <a:p>
            <a:r>
              <a:rPr lang="de-DE"/>
              <a:t>4 Materialien im Karosseriebau </a:t>
            </a:r>
          </a:p>
        </p:txBody>
      </p:sp>
      <p:sp>
        <p:nvSpPr>
          <p:cNvPr id="48" name="Foliennummernplatzhalter 4"/>
          <p:cNvSpPr>
            <a:spLocks noGrp="1"/>
          </p:cNvSpPr>
          <p:nvPr>
            <p:ph type="sldNum" sz="quarter" idx="11"/>
          </p:nvPr>
        </p:nvSpPr>
        <p:spPr/>
        <p:txBody>
          <a:bodyPr/>
          <a:lstStyle/>
          <a:p>
            <a:fld id="{0130E7E2-33CC-40F7-B476-635BEFBBC14B}" type="slidenum">
              <a:rPr lang="de-DE"/>
              <a:pPr/>
              <a:t>37</a:t>
            </a:fld>
            <a:endParaRPr lang="de-DE"/>
          </a:p>
        </p:txBody>
      </p:sp>
      <p:graphicFrame>
        <p:nvGraphicFramePr>
          <p:cNvPr id="661567" name="Group 63"/>
          <p:cNvGraphicFramePr>
            <a:graphicFrameLocks noGrp="1"/>
          </p:cNvGraphicFramePr>
          <p:nvPr/>
        </p:nvGraphicFramePr>
        <p:xfrm>
          <a:off x="379413" y="2492375"/>
          <a:ext cx="8366125" cy="3847148"/>
        </p:xfrm>
        <a:graphic>
          <a:graphicData uri="http://schemas.openxmlformats.org/drawingml/2006/table">
            <a:tbl>
              <a:tblPr/>
              <a:tblGrid>
                <a:gridCol w="2320925"/>
                <a:gridCol w="1511300"/>
                <a:gridCol w="1511300"/>
                <a:gridCol w="1511300"/>
                <a:gridCol w="1511300"/>
              </a:tblGrid>
              <a:tr h="755650">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Massebedarfskennwert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Karosserie-stahl (St1403)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Al-Knet-legierung (ALMgSi1F32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Mg-Knet-legierung (AZ31B-0)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Faserverbund (GFK, quasiisotrop)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714375" marR="0" lvl="0" indent="0" algn="l" defTabSz="896938"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 (Membran-</a:t>
                      </a:r>
                      <a:br>
                        <a:rPr kumimoji="0" lang="de-DE" sz="1600" b="1" i="0" u="none" strike="noStrike" cap="none" normalizeH="0" baseline="0" smtClean="0">
                          <a:ln>
                            <a:noFill/>
                          </a:ln>
                          <a:solidFill>
                            <a:schemeClr val="tx1"/>
                          </a:solidFill>
                          <a:effectLst/>
                          <a:latin typeface="CorpoS" pitchFamily="2" charset="0"/>
                        </a:rPr>
                      </a:br>
                      <a:r>
                        <a:rPr kumimoji="0" lang="de-DE" sz="1600" b="1" i="0" u="none" strike="noStrike" cap="none" normalizeH="0" baseline="0" smtClean="0">
                          <a:ln>
                            <a:noFill/>
                          </a:ln>
                          <a:solidFill>
                            <a:schemeClr val="tx1"/>
                          </a:solidFill>
                          <a:effectLst/>
                          <a:latin typeface="CorpoS" pitchFamily="2" charset="0"/>
                        </a:rPr>
                        <a:t>  steifigkeit)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1.012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1.099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2.047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238">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endParaRPr kumimoji="0" lang="de-DE" sz="1800" b="0" i="0" u="none" strike="noStrike" cap="none" normalizeH="0" baseline="0" smtClean="0">
                        <a:ln>
                          <a:noFill/>
                        </a:ln>
                        <a:solidFill>
                          <a:schemeClr val="tx1"/>
                        </a:solidFill>
                        <a:effectLst/>
                        <a:latin typeface="CorpoS" pitchFamily="2"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0.404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0.372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0.919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714375"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(inverse Biege/</a:t>
                      </a:r>
                    </a:p>
                    <a:p>
                      <a:pPr marL="714375"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 Beulsteifigkeit)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0.493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0.387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0.502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0" fontAlgn="base" latinLnBrk="0" hangingPunct="0">
                        <a:lnSpc>
                          <a:spcPct val="100000"/>
                        </a:lnSpc>
                        <a:spcBef>
                          <a:spcPct val="0"/>
                        </a:spcBef>
                        <a:spcAft>
                          <a:spcPct val="0"/>
                        </a:spcAft>
                        <a:buClrTx/>
                        <a:buSzPct val="80000"/>
                        <a:buFont typeface="Wingdings" pitchFamily="2" charset="2"/>
                        <a:buNone/>
                        <a:tabLst/>
                      </a:pPr>
                      <a:endParaRPr kumimoji="0" lang="de-DE" sz="1800" b="0" i="0" u="none" strike="noStrike" cap="none" normalizeH="0" baseline="0" smtClean="0">
                        <a:ln>
                          <a:noFill/>
                        </a:ln>
                        <a:solidFill>
                          <a:schemeClr val="tx1"/>
                        </a:solidFill>
                        <a:effectLst/>
                        <a:latin typeface="CorpoS" pitchFamily="2"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0.373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0.292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80000"/>
                        <a:buFont typeface="Wingdings" pitchFamily="2" charset="2"/>
                        <a:buNone/>
                        <a:tabLst/>
                      </a:pPr>
                      <a:r>
                        <a:rPr kumimoji="0" lang="de-DE" sz="1600" b="1" i="0" u="none" strike="noStrike" cap="none" normalizeH="0" baseline="0" smtClean="0">
                          <a:ln>
                            <a:noFill/>
                          </a:ln>
                          <a:solidFill>
                            <a:schemeClr val="tx1"/>
                          </a:solidFill>
                          <a:effectLst/>
                          <a:latin typeface="CorpoS" pitchFamily="2" charset="0"/>
                        </a:rPr>
                        <a:t>0.478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61545" name="Object 41"/>
          <p:cNvGraphicFramePr>
            <a:graphicFrameLocks noChangeAspect="1"/>
          </p:cNvGraphicFramePr>
          <p:nvPr/>
        </p:nvGraphicFramePr>
        <p:xfrm>
          <a:off x="587375" y="3303588"/>
          <a:ext cx="315913" cy="700087"/>
        </p:xfrm>
        <a:graphic>
          <a:graphicData uri="http://schemas.openxmlformats.org/presentationml/2006/ole">
            <mc:AlternateContent xmlns:mc="http://schemas.openxmlformats.org/markup-compatibility/2006">
              <mc:Choice xmlns:v="urn:schemas-microsoft-com:vml" Requires="v">
                <p:oleObj spid="_x0000_s1126" name="Formel" r:id="rId3" imgW="177480" imgH="393480" progId="Equation.3">
                  <p:embed/>
                </p:oleObj>
              </mc:Choice>
              <mc:Fallback>
                <p:oleObj name="Formel" r:id="rId3" imgW="1774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75" y="3303588"/>
                        <a:ext cx="315913"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46" name="Object 42"/>
          <p:cNvGraphicFramePr>
            <a:graphicFrameLocks noChangeAspect="1"/>
          </p:cNvGraphicFramePr>
          <p:nvPr/>
        </p:nvGraphicFramePr>
        <p:xfrm>
          <a:off x="439738" y="4027488"/>
          <a:ext cx="611187" cy="768350"/>
        </p:xfrm>
        <a:graphic>
          <a:graphicData uri="http://schemas.openxmlformats.org/presentationml/2006/ole">
            <mc:AlternateContent xmlns:mc="http://schemas.openxmlformats.org/markup-compatibility/2006">
              <mc:Choice xmlns:v="urn:schemas-microsoft-com:vml" Requires="v">
                <p:oleObj spid="_x0000_s1127" name="Formel" r:id="rId5" imgW="342720" imgH="431640" progId="Equation.3">
                  <p:embed/>
                </p:oleObj>
              </mc:Choice>
              <mc:Fallback>
                <p:oleObj name="Formel" r:id="rId5" imgW="3427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38" y="4027488"/>
                        <a:ext cx="611187"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47" name="Object 43"/>
          <p:cNvGraphicFramePr>
            <a:graphicFrameLocks noChangeAspect="1"/>
          </p:cNvGraphicFramePr>
          <p:nvPr/>
        </p:nvGraphicFramePr>
        <p:xfrm>
          <a:off x="547688" y="4794250"/>
          <a:ext cx="519112" cy="722313"/>
        </p:xfrm>
        <a:graphic>
          <a:graphicData uri="http://schemas.openxmlformats.org/presentationml/2006/ole">
            <mc:AlternateContent xmlns:mc="http://schemas.openxmlformats.org/markup-compatibility/2006">
              <mc:Choice xmlns:v="urn:schemas-microsoft-com:vml" Requires="v">
                <p:oleObj spid="_x0000_s1128" name="Formel" r:id="rId7" imgW="291960" imgH="406080" progId="Equation.3">
                  <p:embed/>
                </p:oleObj>
              </mc:Choice>
              <mc:Fallback>
                <p:oleObj name="Formel" r:id="rId7" imgW="291960" imgH="4060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88" y="4794250"/>
                        <a:ext cx="519112"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48" name="Object 44"/>
          <p:cNvGraphicFramePr>
            <a:graphicFrameLocks noChangeAspect="1"/>
          </p:cNvGraphicFramePr>
          <p:nvPr/>
        </p:nvGraphicFramePr>
        <p:xfrm>
          <a:off x="395288" y="5518150"/>
          <a:ext cx="836612" cy="790575"/>
        </p:xfrm>
        <a:graphic>
          <a:graphicData uri="http://schemas.openxmlformats.org/presentationml/2006/ole">
            <mc:AlternateContent xmlns:mc="http://schemas.openxmlformats.org/markup-compatibility/2006">
              <mc:Choice xmlns:v="urn:schemas-microsoft-com:vml" Requires="v">
                <p:oleObj spid="_x0000_s1129" name="Formel" r:id="rId9" imgW="469800" imgH="444240" progId="Equation.3">
                  <p:embed/>
                </p:oleObj>
              </mc:Choice>
              <mc:Fallback>
                <p:oleObj name="Formel" r:id="rId9" imgW="46980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5518150"/>
                        <a:ext cx="836612"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1549" name="Rectangle 45"/>
          <p:cNvSpPr>
            <a:spLocks noChangeArrowheads="1"/>
          </p:cNvSpPr>
          <p:nvPr/>
        </p:nvSpPr>
        <p:spPr bwMode="auto">
          <a:xfrm>
            <a:off x="5581650" y="6445250"/>
            <a:ext cx="331152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Friedrich / Brüdgam / Henkelmann</a:t>
            </a:r>
          </a:p>
        </p:txBody>
      </p:sp>
      <p:sp>
        <p:nvSpPr>
          <p:cNvPr id="661550" name="Rectangle 46"/>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Metalle - Kunststoffe</a:t>
            </a:r>
          </a:p>
        </p:txBody>
      </p:sp>
      <p:sp>
        <p:nvSpPr>
          <p:cNvPr id="661568" name="Rectangle 64"/>
          <p:cNvSpPr>
            <a:spLocks noGrp="1" noChangeArrowheads="1"/>
          </p:cNvSpPr>
          <p:nvPr>
            <p:ph type="body" idx="1"/>
          </p:nvPr>
        </p:nvSpPr>
        <p:spPr/>
        <p:txBody>
          <a:bodyPr/>
          <a:lstStyle/>
          <a:p>
            <a:r>
              <a:rPr lang="de-DE"/>
              <a:t>Kriterien zur beanspruchungsgerechten Materialauswahl</a:t>
            </a:r>
          </a:p>
        </p:txBody>
      </p:sp>
    </p:spTree>
    <p:extLst>
      <p:ext uri="{BB962C8B-B14F-4D97-AF65-F5344CB8AC3E}">
        <p14:creationId xmlns:p14="http://schemas.microsoft.com/office/powerpoint/2010/main" val="2887492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2"/>
          <p:cNvSpPr>
            <a:spLocks noGrp="1"/>
          </p:cNvSpPr>
          <p:nvPr>
            <p:ph type="ftr" sz="quarter" idx="10"/>
          </p:nvPr>
        </p:nvSpPr>
        <p:spPr/>
        <p:txBody>
          <a:bodyPr/>
          <a:lstStyle/>
          <a:p>
            <a:r>
              <a:rPr lang="de-DE"/>
              <a:t>4 Materialien im Karosseriebau </a:t>
            </a:r>
          </a:p>
        </p:txBody>
      </p:sp>
      <p:sp>
        <p:nvSpPr>
          <p:cNvPr id="5" name="Foliennummernplatzhalter 3"/>
          <p:cNvSpPr>
            <a:spLocks noGrp="1"/>
          </p:cNvSpPr>
          <p:nvPr>
            <p:ph type="sldNum" sz="quarter" idx="11"/>
          </p:nvPr>
        </p:nvSpPr>
        <p:spPr/>
        <p:txBody>
          <a:bodyPr/>
          <a:lstStyle/>
          <a:p>
            <a:fld id="{4F94A203-0EEB-4C17-82B2-62A3E8FB8B9E}" type="slidenum">
              <a:rPr lang="de-DE"/>
              <a:pPr/>
              <a:t>38</a:t>
            </a:fld>
            <a:endParaRPr lang="de-DE"/>
          </a:p>
        </p:txBody>
      </p:sp>
      <p:pic>
        <p:nvPicPr>
          <p:cNvPr id="664579" name="Picture 3" descr="bild64"/>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476375" y="1914525"/>
            <a:ext cx="6192838" cy="4711700"/>
          </a:xfrm>
          <a:prstGeom prst="rect">
            <a:avLst/>
          </a:prstGeom>
          <a:noFill/>
          <a:extLst>
            <a:ext uri="{909E8E84-426E-40DD-AFC4-6F175D3DCCD1}">
              <a14:hiddenFill xmlns:a14="http://schemas.microsoft.com/office/drawing/2010/main">
                <a:solidFill>
                  <a:srgbClr val="FFFFFF"/>
                </a:solidFill>
              </a14:hiddenFill>
            </a:ext>
          </a:extLst>
        </p:spPr>
      </p:pic>
      <p:sp>
        <p:nvSpPr>
          <p:cNvPr id="664580"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Werkstoffanteil im Pkw</a:t>
            </a:r>
          </a:p>
        </p:txBody>
      </p:sp>
    </p:spTree>
    <p:extLst>
      <p:ext uri="{BB962C8B-B14F-4D97-AF65-F5344CB8AC3E}">
        <p14:creationId xmlns:p14="http://schemas.microsoft.com/office/powerpoint/2010/main" val="3196364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ctrTitle"/>
          </p:nvPr>
        </p:nvSpPr>
        <p:spPr>
          <a:xfrm>
            <a:off x="396875" y="3500438"/>
            <a:ext cx="8351838" cy="762000"/>
          </a:xfrm>
        </p:spPr>
        <p:txBody>
          <a:bodyPr/>
          <a:lstStyle/>
          <a:p>
            <a:r>
              <a:rPr lang="de-DE"/>
              <a:t>Karosserietechnik</a:t>
            </a:r>
            <a:br>
              <a:rPr lang="de-DE"/>
            </a:br>
            <a:r>
              <a:rPr lang="de-DE"/>
              <a:t> 4 Materialien im Karosseriebau</a:t>
            </a:r>
          </a:p>
        </p:txBody>
      </p:sp>
      <p:sp>
        <p:nvSpPr>
          <p:cNvPr id="695299" name="Rectangle 3"/>
          <p:cNvSpPr>
            <a:spLocks noGrp="1" noChangeArrowheads="1"/>
          </p:cNvSpPr>
          <p:nvPr>
            <p:ph type="subTitle" idx="1"/>
          </p:nvPr>
        </p:nvSpPr>
        <p:spPr/>
        <p:txBody>
          <a:bodyPr/>
          <a:lstStyle/>
          <a:p>
            <a:endParaRPr lang="de-DE"/>
          </a:p>
          <a:p>
            <a:endParaRPr lang="de-DE"/>
          </a:p>
          <a:p>
            <a:r>
              <a:rPr lang="de-DE"/>
              <a:t>Back Up</a:t>
            </a:r>
          </a:p>
        </p:txBody>
      </p:sp>
    </p:spTree>
    <p:extLst>
      <p:ext uri="{BB962C8B-B14F-4D97-AF65-F5344CB8AC3E}">
        <p14:creationId xmlns:p14="http://schemas.microsoft.com/office/powerpoint/2010/main" val="3301410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r>
              <a:rPr lang="de-DE"/>
              <a:t>4 Materialien im Karosseriebau </a:t>
            </a:r>
          </a:p>
        </p:txBody>
      </p:sp>
      <p:sp>
        <p:nvSpPr>
          <p:cNvPr id="6" name="Foliennummernplatzhalter 5"/>
          <p:cNvSpPr>
            <a:spLocks noGrp="1"/>
          </p:cNvSpPr>
          <p:nvPr>
            <p:ph type="sldNum" sz="quarter" idx="11"/>
          </p:nvPr>
        </p:nvSpPr>
        <p:spPr/>
        <p:txBody>
          <a:bodyPr/>
          <a:lstStyle/>
          <a:p>
            <a:fld id="{A0A7E0F8-9E2F-490D-932E-534EE5983759}" type="slidenum">
              <a:rPr lang="de-DE"/>
              <a:pPr/>
              <a:t>4</a:t>
            </a:fld>
            <a:endParaRPr lang="de-DE"/>
          </a:p>
        </p:txBody>
      </p:sp>
      <p:pic>
        <p:nvPicPr>
          <p:cNvPr id="662531" name="Picture 3" descr="bild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24050"/>
            <a:ext cx="7056437" cy="4656138"/>
          </a:xfrm>
          <a:prstGeom prst="rect">
            <a:avLst/>
          </a:prstGeom>
          <a:noFill/>
          <a:extLst>
            <a:ext uri="{909E8E84-426E-40DD-AFC4-6F175D3DCCD1}">
              <a14:hiddenFill xmlns:a14="http://schemas.microsoft.com/office/drawing/2010/main">
                <a:solidFill>
                  <a:srgbClr val="FFFFFF"/>
                </a:solidFill>
              </a14:hiddenFill>
            </a:ext>
          </a:extLst>
        </p:spPr>
      </p:pic>
      <p:sp>
        <p:nvSpPr>
          <p:cNvPr id="662532" name="Text Box 4"/>
          <p:cNvSpPr txBox="1">
            <a:spLocks noChangeArrowheads="1"/>
          </p:cNvSpPr>
          <p:nvPr/>
        </p:nvSpPr>
        <p:spPr bwMode="auto">
          <a:xfrm>
            <a:off x="7534275" y="6199188"/>
            <a:ext cx="1265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b="1"/>
              <a:t>*geschätzt</a:t>
            </a:r>
          </a:p>
        </p:txBody>
      </p:sp>
      <p:sp>
        <p:nvSpPr>
          <p:cNvPr id="662533" name="Rectangle 5"/>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Werkstoffanteil im Pkw</a:t>
            </a:r>
          </a:p>
        </p:txBody>
      </p:sp>
    </p:spTree>
    <p:extLst>
      <p:ext uri="{BB962C8B-B14F-4D97-AF65-F5344CB8AC3E}">
        <p14:creationId xmlns:p14="http://schemas.microsoft.com/office/powerpoint/2010/main" val="4101885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de-DE"/>
              <a:t>4 Materialien im Karosseriebau </a:t>
            </a:r>
          </a:p>
        </p:txBody>
      </p:sp>
      <p:sp>
        <p:nvSpPr>
          <p:cNvPr id="6" name="Foliennummernplatzhalter 4"/>
          <p:cNvSpPr>
            <a:spLocks noGrp="1"/>
          </p:cNvSpPr>
          <p:nvPr>
            <p:ph type="sldNum" sz="quarter" idx="11"/>
          </p:nvPr>
        </p:nvSpPr>
        <p:spPr/>
        <p:txBody>
          <a:bodyPr/>
          <a:lstStyle/>
          <a:p>
            <a:fld id="{C0C3F5AD-9EDE-44EE-8DC3-3D2891026FEA}" type="slidenum">
              <a:rPr lang="de-DE"/>
              <a:pPr/>
              <a:t>40</a:t>
            </a:fld>
            <a:endParaRPr lang="de-DE"/>
          </a:p>
        </p:txBody>
      </p:sp>
      <p:sp>
        <p:nvSpPr>
          <p:cNvPr id="687106" name="Rectangle 2"/>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Grundlagen</a:t>
            </a:r>
          </a:p>
        </p:txBody>
      </p:sp>
      <p:sp>
        <p:nvSpPr>
          <p:cNvPr id="687107" name="Rectangle 3"/>
          <p:cNvSpPr>
            <a:spLocks noGrp="1" noChangeArrowheads="1"/>
          </p:cNvSpPr>
          <p:nvPr>
            <p:ph type="body" idx="1"/>
          </p:nvPr>
        </p:nvSpPr>
        <p:spPr/>
        <p:txBody>
          <a:bodyPr/>
          <a:lstStyle/>
          <a:p>
            <a:r>
              <a:rPr lang="de-DE" sz="1800" dirty="0"/>
              <a:t>Siehe Modul 6 (Werkstoffe in der Fahrzeugtechnik und Strömungs- u. </a:t>
            </a:r>
            <a:r>
              <a:rPr lang="de-DE" sz="1800" b="1" dirty="0"/>
              <a:t>Brennstoffzellentechnik in Fahrzeugen</a:t>
            </a:r>
            <a:r>
              <a:rPr lang="de-DE" sz="1800" dirty="0"/>
              <a:t>)</a:t>
            </a:r>
          </a:p>
          <a:p>
            <a:pPr lvl="1"/>
            <a:r>
              <a:rPr lang="de-DE" sz="1700" dirty="0"/>
              <a:t>Leichtbau mit Stahl, Space Frame Konzept, Faserverbundwerkstoffe</a:t>
            </a:r>
          </a:p>
          <a:p>
            <a:pPr lvl="1"/>
            <a:r>
              <a:rPr lang="de-DE" sz="1700" dirty="0"/>
              <a:t>Fügetechniken im Fahrzeugbau, Recycling von Werkstoffen</a:t>
            </a:r>
          </a:p>
          <a:p>
            <a:pPr lvl="1"/>
            <a:r>
              <a:rPr lang="de-DE" sz="1700" dirty="0"/>
              <a:t>Pumpen und Ventilatoren in Fahrzeugen, Turbolader, Wandler</a:t>
            </a:r>
          </a:p>
          <a:p>
            <a:pPr lvl="1"/>
            <a:r>
              <a:rPr lang="de-DE" sz="1700" b="1" dirty="0"/>
              <a:t>Brennstoffzellen: theoretische Grundlagen, Bauarten, Systeme und Komponenten, Dimensionierung</a:t>
            </a:r>
          </a:p>
          <a:p>
            <a:pPr lvl="1"/>
            <a:endParaRPr lang="de-DE" sz="1700" b="1" dirty="0"/>
          </a:p>
          <a:p>
            <a:pPr>
              <a:buFont typeface="Wingdings" pitchFamily="2" charset="2"/>
              <a:buNone/>
            </a:pPr>
            <a:r>
              <a:rPr lang="de-DE" sz="1800" b="1" dirty="0" smtClean="0"/>
              <a:t>Frage: </a:t>
            </a:r>
            <a:br>
              <a:rPr lang="de-DE" sz="1800" b="1" dirty="0" smtClean="0"/>
            </a:br>
            <a:r>
              <a:rPr lang="de-DE" sz="1800" b="1" dirty="0" smtClean="0"/>
              <a:t>Wer liest das Fach Brennstoffzellentechnik in Fahrzeugen und was sind die Inhalte?</a:t>
            </a:r>
            <a:br>
              <a:rPr lang="de-DE" sz="1800" b="1" dirty="0" smtClean="0"/>
            </a:br>
            <a:r>
              <a:rPr lang="de-DE" sz="1800" b="1" dirty="0" smtClean="0"/>
              <a:t/>
            </a:r>
            <a:br>
              <a:rPr lang="de-DE" sz="1800" b="1" dirty="0" smtClean="0"/>
            </a:br>
            <a:r>
              <a:rPr lang="de-DE" sz="1800" b="1" dirty="0" smtClean="0"/>
              <a:t>Wer liest das Fach Werkstoffe in der Fahrzeugtechnik und was sind die Inhalte?</a:t>
            </a:r>
          </a:p>
          <a:p>
            <a:pPr>
              <a:buFont typeface="Wingdings" pitchFamily="2" charset="2"/>
              <a:buNone/>
            </a:pPr>
            <a:r>
              <a:rPr lang="de-DE" sz="1800" b="1" dirty="0" smtClean="0"/>
              <a:t>Walter Kahl</a:t>
            </a:r>
          </a:p>
          <a:p>
            <a:pPr>
              <a:buFont typeface="Wingdings" pitchFamily="2" charset="2"/>
              <a:buNone/>
            </a:pPr>
            <a:r>
              <a:rPr lang="de-DE" sz="1800" b="1" dirty="0" smtClean="0">
                <a:hlinkClick r:id="rId2"/>
              </a:rPr>
              <a:t>walter.kahl@alcan.com</a:t>
            </a:r>
            <a:endParaRPr lang="de-DE" sz="1800" b="1" dirty="0"/>
          </a:p>
          <a:p>
            <a:pPr>
              <a:buFont typeface="Wingdings" pitchFamily="2" charset="2"/>
              <a:buNone/>
            </a:pPr>
            <a:r>
              <a:rPr lang="de-DE" sz="1800" b="1" dirty="0"/>
              <a:t>07731-80-2172</a:t>
            </a:r>
          </a:p>
        </p:txBody>
      </p:sp>
      <p:sp>
        <p:nvSpPr>
          <p:cNvPr id="687108" name="Rectangle 4"/>
          <p:cNvSpPr>
            <a:spLocks noChangeArrowheads="1"/>
          </p:cNvSpPr>
          <p:nvPr/>
        </p:nvSpPr>
        <p:spPr bwMode="auto">
          <a:xfrm>
            <a:off x="250825" y="730250"/>
            <a:ext cx="8642350" cy="58674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Tree>
    <p:extLst>
      <p:ext uri="{BB962C8B-B14F-4D97-AF65-F5344CB8AC3E}">
        <p14:creationId xmlns:p14="http://schemas.microsoft.com/office/powerpoint/2010/main" val="414401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4"/>
          <p:cNvSpPr>
            <a:spLocks noGrp="1"/>
          </p:cNvSpPr>
          <p:nvPr>
            <p:ph type="ftr" sz="quarter" idx="10"/>
          </p:nvPr>
        </p:nvSpPr>
        <p:spPr/>
        <p:txBody>
          <a:bodyPr/>
          <a:lstStyle/>
          <a:p>
            <a:r>
              <a:rPr lang="de-DE"/>
              <a:t>4 Materialien im Karosseriebau </a:t>
            </a:r>
          </a:p>
        </p:txBody>
      </p:sp>
      <p:sp>
        <p:nvSpPr>
          <p:cNvPr id="5" name="Foliennummernplatzhalter 5"/>
          <p:cNvSpPr>
            <a:spLocks noGrp="1"/>
          </p:cNvSpPr>
          <p:nvPr>
            <p:ph type="sldNum" sz="quarter" idx="11"/>
          </p:nvPr>
        </p:nvSpPr>
        <p:spPr/>
        <p:txBody>
          <a:bodyPr/>
          <a:lstStyle/>
          <a:p>
            <a:fld id="{C9A5544A-5852-4F8C-B19B-B0B801C47A4B}" type="slidenum">
              <a:rPr lang="de-DE"/>
              <a:pPr/>
              <a:t>41</a:t>
            </a:fld>
            <a:endParaRPr lang="de-DE"/>
          </a:p>
        </p:txBody>
      </p:sp>
      <p:pic>
        <p:nvPicPr>
          <p:cNvPr id="635907" name="Picture 3" descr="bild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8353425" cy="4741862"/>
          </a:xfrm>
          <a:prstGeom prst="rect">
            <a:avLst/>
          </a:prstGeom>
          <a:noFill/>
          <a:extLst>
            <a:ext uri="{909E8E84-426E-40DD-AFC4-6F175D3DCCD1}">
              <a14:hiddenFill xmlns:a14="http://schemas.microsoft.com/office/drawing/2010/main">
                <a:solidFill>
                  <a:srgbClr val="FFFFFF"/>
                </a:solidFill>
              </a14:hiddenFill>
            </a:ext>
          </a:extLst>
        </p:spPr>
      </p:pic>
      <p:sp>
        <p:nvSpPr>
          <p:cNvPr id="635908"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Hochfeste Stähle - Übersicht</a:t>
            </a:r>
          </a:p>
        </p:txBody>
      </p:sp>
    </p:spTree>
    <p:extLst>
      <p:ext uri="{BB962C8B-B14F-4D97-AF65-F5344CB8AC3E}">
        <p14:creationId xmlns:p14="http://schemas.microsoft.com/office/powerpoint/2010/main" val="327073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de-DE"/>
              <a:t>4 Materialien im Karosseriebau </a:t>
            </a:r>
          </a:p>
        </p:txBody>
      </p:sp>
      <p:sp>
        <p:nvSpPr>
          <p:cNvPr id="6" name="Foliennummernplatzhalter 4"/>
          <p:cNvSpPr>
            <a:spLocks noGrp="1"/>
          </p:cNvSpPr>
          <p:nvPr>
            <p:ph type="sldNum" sz="quarter" idx="11"/>
          </p:nvPr>
        </p:nvSpPr>
        <p:spPr/>
        <p:txBody>
          <a:bodyPr/>
          <a:lstStyle/>
          <a:p>
            <a:fld id="{D6E822B2-461B-46EB-8A5A-24B9FE5FCC70}" type="slidenum">
              <a:rPr lang="de-DE"/>
              <a:pPr/>
              <a:t>42</a:t>
            </a:fld>
            <a:endParaRPr lang="de-DE"/>
          </a:p>
        </p:txBody>
      </p:sp>
      <p:sp>
        <p:nvSpPr>
          <p:cNvPr id="688130" name="Rectangle 2"/>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Kompetenzkurse</a:t>
            </a:r>
          </a:p>
        </p:txBody>
      </p:sp>
      <p:sp>
        <p:nvSpPr>
          <p:cNvPr id="688131" name="Rectangle 3"/>
          <p:cNvSpPr>
            <a:spLocks noGrp="1" noChangeArrowheads="1"/>
          </p:cNvSpPr>
          <p:nvPr>
            <p:ph type="body" idx="1"/>
          </p:nvPr>
        </p:nvSpPr>
        <p:spPr/>
        <p:txBody>
          <a:bodyPr/>
          <a:lstStyle/>
          <a:p>
            <a:pPr>
              <a:lnSpc>
                <a:spcPct val="90000"/>
              </a:lnSpc>
            </a:pPr>
            <a:r>
              <a:rPr lang="de-DE" sz="1800"/>
              <a:t>In einer Kooperation von Didaktikzentrum (DZ) und Zentraler Studienberatung (ZSB) bieten wir für alle Studierenden an der Hochschule Esslingen kostenlose Seminare zu verschiedenen Themen an. Die Seminare werden in der Reihe „Kompetenzkurse“ angeboten und beinhalten ein weites Themenfeld von Bewerbungen schreiben, Lerntechniken, Web2.0-Tools, Rhetorik, Businessknigge, Präsentieren bis hin zu Kommunikation. </a:t>
            </a:r>
          </a:p>
          <a:p>
            <a:pPr>
              <a:lnSpc>
                <a:spcPct val="90000"/>
              </a:lnSpc>
            </a:pPr>
            <a:endParaRPr lang="de-DE" sz="1800"/>
          </a:p>
          <a:p>
            <a:pPr>
              <a:lnSpc>
                <a:spcPct val="90000"/>
              </a:lnSpc>
            </a:pPr>
            <a:r>
              <a:rPr lang="de-DE" sz="1800"/>
              <a:t>Die Reihe trägt deswegen den Namen „Kompetenzkurse“, weil in diesen Kursen den Studierenden ein erster Einblick in verschiedene Kompetenzen gewährt werden soll, die diese während des Studiums sehr hilfreich, aber auch nach dem Studium im Arbeitsleben von ihnen gefordert werden. Daher möchten wir mit den Kompetenzkursen den Studierenden jetzt die Möglichkeit geben, erste Kompetenzen zu erwerben, beziehungsweise bereits vorhandene Kompetenzen ausbauen zu können.</a:t>
            </a:r>
          </a:p>
          <a:p>
            <a:pPr>
              <a:lnSpc>
                <a:spcPct val="90000"/>
              </a:lnSpc>
            </a:pPr>
            <a:endParaRPr lang="de-DE" sz="1800"/>
          </a:p>
          <a:p>
            <a:pPr>
              <a:lnSpc>
                <a:spcPct val="90000"/>
              </a:lnSpc>
            </a:pPr>
            <a:r>
              <a:rPr lang="de-DE" sz="1800"/>
              <a:t>Wir möchten Ihnen gerne diese Information zukommen lassen – falls Sie Studierende kennen, die Interesse daran haben, freuen wir uns wenn Sie sie auf die Webseite </a:t>
            </a:r>
            <a:r>
              <a:rPr lang="de-DE" sz="1800">
                <a:hlinkClick r:id="rId2"/>
              </a:rPr>
              <a:t>www.hs-esslingen.de/kompetenzkurse</a:t>
            </a:r>
            <a:r>
              <a:rPr lang="de-DE" sz="1800"/>
              <a:t> verweisen. Dort finden die Studierenden alle wichtigen Informationen, Termine und Ansprechpersonen. </a:t>
            </a:r>
            <a:endParaRPr lang="de-DE" sz="1800">
              <a:solidFill>
                <a:srgbClr val="000000"/>
              </a:solidFill>
              <a:latin typeface="Tms Rmn"/>
              <a:ea typeface="Tms Rmn"/>
              <a:cs typeface="Tms Rmn"/>
            </a:endParaRPr>
          </a:p>
        </p:txBody>
      </p:sp>
      <p:sp>
        <p:nvSpPr>
          <p:cNvPr id="688132" name="Rectangle 4"/>
          <p:cNvSpPr>
            <a:spLocks noChangeArrowheads="1"/>
          </p:cNvSpPr>
          <p:nvPr/>
        </p:nvSpPr>
        <p:spPr bwMode="auto">
          <a:xfrm>
            <a:off x="250825" y="730250"/>
            <a:ext cx="8642350" cy="58674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a:p>
        </p:txBody>
      </p:sp>
    </p:spTree>
    <p:extLst>
      <p:ext uri="{BB962C8B-B14F-4D97-AF65-F5344CB8AC3E}">
        <p14:creationId xmlns:p14="http://schemas.microsoft.com/office/powerpoint/2010/main" val="285157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de-DE"/>
              <a:t>4 Materialien im Karosseriebau </a:t>
            </a:r>
          </a:p>
        </p:txBody>
      </p:sp>
      <p:sp>
        <p:nvSpPr>
          <p:cNvPr id="8" name="Foliennummernplatzhalter 4"/>
          <p:cNvSpPr>
            <a:spLocks noGrp="1"/>
          </p:cNvSpPr>
          <p:nvPr>
            <p:ph type="sldNum" sz="quarter" idx="11"/>
          </p:nvPr>
        </p:nvSpPr>
        <p:spPr/>
        <p:txBody>
          <a:bodyPr/>
          <a:lstStyle/>
          <a:p>
            <a:fld id="{90BFACFD-0E32-46A7-8396-F7C3AEDB595D}" type="slidenum">
              <a:rPr lang="de-DE"/>
              <a:pPr/>
              <a:t>43</a:t>
            </a:fld>
            <a:endParaRPr lang="de-DE"/>
          </a:p>
        </p:txBody>
      </p:sp>
      <p:sp>
        <p:nvSpPr>
          <p:cNvPr id="680962" name="Rectangle 2"/>
          <p:cNvSpPr>
            <a:spLocks noGrp="1" noChangeArrowheads="1"/>
          </p:cNvSpPr>
          <p:nvPr>
            <p:ph type="title"/>
          </p:nvPr>
        </p:nvSpPr>
        <p:spPr>
          <a:xfrm>
            <a:off x="395288" y="730250"/>
            <a:ext cx="7800975" cy="1193800"/>
          </a:xfrm>
        </p:spPr>
        <p:txBody>
          <a:bodyPr/>
          <a:lstStyle/>
          <a:p>
            <a:r>
              <a:rPr lang="de-DE"/>
              <a:t>Materialien im Karosseriebau </a:t>
            </a:r>
            <a:br>
              <a:rPr lang="de-DE"/>
            </a:br>
            <a:r>
              <a:rPr lang="de-DE">
                <a:solidFill>
                  <a:schemeClr val="tx2"/>
                </a:solidFill>
              </a:rPr>
              <a:t>Eisen-Kohlenstoff-Diagramm</a:t>
            </a:r>
          </a:p>
        </p:txBody>
      </p:sp>
      <p:sp>
        <p:nvSpPr>
          <p:cNvPr id="680963" name="Rectangle 3"/>
          <p:cNvSpPr>
            <a:spLocks noGrp="1" noChangeArrowheads="1"/>
          </p:cNvSpPr>
          <p:nvPr>
            <p:ph type="body" idx="1"/>
          </p:nvPr>
        </p:nvSpPr>
        <p:spPr>
          <a:xfrm>
            <a:off x="395288" y="1916113"/>
            <a:ext cx="8353425" cy="4941887"/>
          </a:xfrm>
        </p:spPr>
        <p:txBody>
          <a:bodyPr/>
          <a:lstStyle/>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endParaRPr lang="de-DE" sz="1600"/>
          </a:p>
          <a:p>
            <a:pPr>
              <a:lnSpc>
                <a:spcPct val="90000"/>
              </a:lnSpc>
            </a:pPr>
            <a:r>
              <a:rPr lang="de-DE" sz="1600"/>
              <a:t>Liquiduslinie: A-B-C-D</a:t>
            </a:r>
          </a:p>
          <a:p>
            <a:pPr>
              <a:lnSpc>
                <a:spcPct val="90000"/>
              </a:lnSpc>
            </a:pPr>
            <a:r>
              <a:rPr lang="de-DE" sz="1600"/>
              <a:t>Soliduslinie: A-H-I-E-C-F </a:t>
            </a:r>
          </a:p>
          <a:p>
            <a:pPr>
              <a:lnSpc>
                <a:spcPct val="90000"/>
              </a:lnSpc>
            </a:pPr>
            <a:r>
              <a:rPr lang="de-DE" sz="1600"/>
              <a:t>δ-Ferrit (Delta-Ferrit): </a:t>
            </a:r>
            <a:br>
              <a:rPr lang="de-DE" sz="1600"/>
            </a:br>
            <a:r>
              <a:rPr lang="de-DE" sz="1600"/>
              <a:t>kubisch raumzentrierte </a:t>
            </a:r>
            <a:br>
              <a:rPr lang="de-DE" sz="1600"/>
            </a:br>
            <a:r>
              <a:rPr lang="de-DE" sz="1600"/>
              <a:t>Kristallstruktur </a:t>
            </a:r>
          </a:p>
          <a:p>
            <a:pPr>
              <a:lnSpc>
                <a:spcPct val="90000"/>
              </a:lnSpc>
            </a:pPr>
            <a:r>
              <a:rPr lang="de-DE" sz="1600"/>
              <a:t>Austenit (γ-Mischkristalle): </a:t>
            </a:r>
            <a:br>
              <a:rPr lang="de-DE" sz="1600"/>
            </a:br>
            <a:r>
              <a:rPr lang="de-DE" sz="1600"/>
              <a:t>kubisch flächenzentrierte Kristallstruktur </a:t>
            </a:r>
          </a:p>
          <a:p>
            <a:pPr>
              <a:lnSpc>
                <a:spcPct val="90000"/>
              </a:lnSpc>
            </a:pPr>
            <a:r>
              <a:rPr lang="de-DE" sz="1600"/>
              <a:t>α-Ferrit (Alpha-Ferrit): kubisch raumzentrierte Kristallstruktur </a:t>
            </a:r>
          </a:p>
          <a:p>
            <a:pPr>
              <a:lnSpc>
                <a:spcPct val="90000"/>
              </a:lnSpc>
            </a:pPr>
            <a:r>
              <a:rPr lang="de-DE" sz="1600"/>
              <a:t>Graphit (stabiles System) bzw. Zementit (Fe3C; metastabiles System) </a:t>
            </a:r>
          </a:p>
        </p:txBody>
      </p:sp>
      <p:pic>
        <p:nvPicPr>
          <p:cNvPr id="680964" name="Picture 4" descr="Eisen-Kohlenstoff-Diagra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1543050"/>
            <a:ext cx="6048375" cy="4286250"/>
          </a:xfrm>
          <a:prstGeom prst="rect">
            <a:avLst/>
          </a:prstGeom>
          <a:noFill/>
          <a:extLst>
            <a:ext uri="{909E8E84-426E-40DD-AFC4-6F175D3DCCD1}">
              <a14:hiddenFill xmlns:a14="http://schemas.microsoft.com/office/drawing/2010/main">
                <a:solidFill>
                  <a:srgbClr val="FFFFFF"/>
                </a:solidFill>
              </a14:hiddenFill>
            </a:ext>
          </a:extLst>
        </p:spPr>
      </p:pic>
      <p:sp>
        <p:nvSpPr>
          <p:cNvPr id="680965" name="Freeform 5"/>
          <p:cNvSpPr>
            <a:spLocks/>
          </p:cNvSpPr>
          <p:nvPr/>
        </p:nvSpPr>
        <p:spPr bwMode="auto">
          <a:xfrm>
            <a:off x="2987675" y="1773238"/>
            <a:ext cx="5616575" cy="1614487"/>
          </a:xfrm>
          <a:custGeom>
            <a:avLst/>
            <a:gdLst>
              <a:gd name="T0" fmla="*/ 0 w 3538"/>
              <a:gd name="T1" fmla="*/ 0 h 1017"/>
              <a:gd name="T2" fmla="*/ 164 w 3538"/>
              <a:gd name="T3" fmla="*/ 68 h 1017"/>
              <a:gd name="T4" fmla="*/ 279 w 3538"/>
              <a:gd name="T5" fmla="*/ 128 h 1017"/>
              <a:gd name="T6" fmla="*/ 1174 w 3538"/>
              <a:gd name="T7" fmla="*/ 419 h 1017"/>
              <a:gd name="T8" fmla="*/ 2282 w 3538"/>
              <a:gd name="T9" fmla="*/ 1017 h 1017"/>
              <a:gd name="T10" fmla="*/ 2918 w 3538"/>
              <a:gd name="T11" fmla="*/ 721 h 1017"/>
              <a:gd name="T12" fmla="*/ 3538 w 3538"/>
              <a:gd name="T13" fmla="*/ 573 h 1017"/>
            </a:gdLst>
            <a:ahLst/>
            <a:cxnLst>
              <a:cxn ang="0">
                <a:pos x="T0" y="T1"/>
              </a:cxn>
              <a:cxn ang="0">
                <a:pos x="T2" y="T3"/>
              </a:cxn>
              <a:cxn ang="0">
                <a:pos x="T4" y="T5"/>
              </a:cxn>
              <a:cxn ang="0">
                <a:pos x="T6" y="T7"/>
              </a:cxn>
              <a:cxn ang="0">
                <a:pos x="T8" y="T9"/>
              </a:cxn>
              <a:cxn ang="0">
                <a:pos x="T10" y="T11"/>
              </a:cxn>
              <a:cxn ang="0">
                <a:pos x="T12" y="T13"/>
              </a:cxn>
            </a:cxnLst>
            <a:rect l="0" t="0" r="r" b="b"/>
            <a:pathLst>
              <a:path w="3538" h="1017">
                <a:moveTo>
                  <a:pt x="0" y="0"/>
                </a:moveTo>
                <a:lnTo>
                  <a:pt x="164" y="68"/>
                </a:lnTo>
                <a:lnTo>
                  <a:pt x="279" y="128"/>
                </a:lnTo>
                <a:cubicBezTo>
                  <a:pt x="447" y="186"/>
                  <a:pt x="822" y="293"/>
                  <a:pt x="1174" y="419"/>
                </a:cubicBezTo>
                <a:cubicBezTo>
                  <a:pt x="1526" y="545"/>
                  <a:pt x="2002" y="787"/>
                  <a:pt x="2282" y="1017"/>
                </a:cubicBezTo>
                <a:cubicBezTo>
                  <a:pt x="2534" y="852"/>
                  <a:pt x="2709" y="795"/>
                  <a:pt x="2918" y="721"/>
                </a:cubicBezTo>
                <a:cubicBezTo>
                  <a:pt x="3127" y="647"/>
                  <a:pt x="3409" y="604"/>
                  <a:pt x="3538" y="573"/>
                </a:cubicBezTo>
              </a:path>
            </a:pathLst>
          </a:custGeom>
          <a:noFill/>
          <a:ln w="38100" cap="flat" cmpd="sng">
            <a:solidFill>
              <a:srgbClr val="00FF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
        <p:nvSpPr>
          <p:cNvPr id="680966" name="Freeform 6"/>
          <p:cNvSpPr>
            <a:spLocks/>
          </p:cNvSpPr>
          <p:nvPr/>
        </p:nvSpPr>
        <p:spPr bwMode="auto">
          <a:xfrm>
            <a:off x="3013075" y="1776413"/>
            <a:ext cx="5581650" cy="1611312"/>
          </a:xfrm>
          <a:custGeom>
            <a:avLst/>
            <a:gdLst>
              <a:gd name="T0" fmla="*/ 0 w 3516"/>
              <a:gd name="T1" fmla="*/ 0 h 1015"/>
              <a:gd name="T2" fmla="*/ 49 w 3516"/>
              <a:gd name="T3" fmla="*/ 132 h 1015"/>
              <a:gd name="T4" fmla="*/ 88 w 3516"/>
              <a:gd name="T5" fmla="*/ 126 h 1015"/>
              <a:gd name="T6" fmla="*/ 1086 w 3516"/>
              <a:gd name="T7" fmla="*/ 1015 h 1015"/>
              <a:gd name="T8" fmla="*/ 2266 w 3516"/>
              <a:gd name="T9" fmla="*/ 1015 h 1015"/>
              <a:gd name="T10" fmla="*/ 3516 w 3516"/>
              <a:gd name="T11" fmla="*/ 1015 h 1015"/>
            </a:gdLst>
            <a:ahLst/>
            <a:cxnLst>
              <a:cxn ang="0">
                <a:pos x="T0" y="T1"/>
              </a:cxn>
              <a:cxn ang="0">
                <a:pos x="T2" y="T3"/>
              </a:cxn>
              <a:cxn ang="0">
                <a:pos x="T4" y="T5"/>
              </a:cxn>
              <a:cxn ang="0">
                <a:pos x="T6" y="T7"/>
              </a:cxn>
              <a:cxn ang="0">
                <a:pos x="T8" y="T9"/>
              </a:cxn>
              <a:cxn ang="0">
                <a:pos x="T10" y="T11"/>
              </a:cxn>
            </a:cxnLst>
            <a:rect l="0" t="0" r="r" b="b"/>
            <a:pathLst>
              <a:path w="3516" h="1015">
                <a:moveTo>
                  <a:pt x="0" y="0"/>
                </a:moveTo>
                <a:lnTo>
                  <a:pt x="49" y="132"/>
                </a:lnTo>
                <a:lnTo>
                  <a:pt x="88" y="126"/>
                </a:lnTo>
                <a:cubicBezTo>
                  <a:pt x="261" y="273"/>
                  <a:pt x="806" y="796"/>
                  <a:pt x="1086" y="1015"/>
                </a:cubicBezTo>
                <a:cubicBezTo>
                  <a:pt x="1481" y="1015"/>
                  <a:pt x="1862" y="1014"/>
                  <a:pt x="2266" y="1015"/>
                </a:cubicBezTo>
                <a:cubicBezTo>
                  <a:pt x="2705" y="1015"/>
                  <a:pt x="3256" y="1015"/>
                  <a:pt x="3516" y="1015"/>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Tree>
    <p:extLst>
      <p:ext uri="{BB962C8B-B14F-4D97-AF65-F5344CB8AC3E}">
        <p14:creationId xmlns:p14="http://schemas.microsoft.com/office/powerpoint/2010/main" val="245400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4 Materialien im Karosseriebau </a:t>
            </a:r>
          </a:p>
        </p:txBody>
      </p:sp>
      <p:sp>
        <p:nvSpPr>
          <p:cNvPr id="7" name="Foliennummernplatzhalter 4"/>
          <p:cNvSpPr>
            <a:spLocks noGrp="1"/>
          </p:cNvSpPr>
          <p:nvPr>
            <p:ph type="sldNum" sz="quarter" idx="11"/>
          </p:nvPr>
        </p:nvSpPr>
        <p:spPr/>
        <p:txBody>
          <a:bodyPr/>
          <a:lstStyle/>
          <a:p>
            <a:fld id="{0E90C49E-35B8-4224-AB25-5A115D0081DF}" type="slidenum">
              <a:rPr lang="de-DE"/>
              <a:pPr/>
              <a:t>44</a:t>
            </a:fld>
            <a:endParaRPr lang="de-DE"/>
          </a:p>
        </p:txBody>
      </p:sp>
      <p:sp>
        <p:nvSpPr>
          <p:cNvPr id="693255" name="Rectangle 7"/>
          <p:cNvSpPr>
            <a:spLocks noGrp="1" noChangeArrowheads="1"/>
          </p:cNvSpPr>
          <p:nvPr>
            <p:ph type="title"/>
          </p:nvPr>
        </p:nvSpPr>
        <p:spPr>
          <a:xfrm>
            <a:off x="395288" y="730250"/>
            <a:ext cx="7800975" cy="1193800"/>
          </a:xfrm>
        </p:spPr>
        <p:txBody>
          <a:bodyPr/>
          <a:lstStyle/>
          <a:p>
            <a:r>
              <a:rPr lang="de-DE"/>
              <a:t>Materialien im Karosseriebau </a:t>
            </a:r>
            <a:br>
              <a:rPr lang="de-DE"/>
            </a:br>
            <a:r>
              <a:rPr lang="de-DE">
                <a:solidFill>
                  <a:schemeClr val="tx2"/>
                </a:solidFill>
              </a:rPr>
              <a:t>Eisen-Kohlenstoff-Diagramm</a:t>
            </a:r>
          </a:p>
        </p:txBody>
      </p:sp>
      <p:sp>
        <p:nvSpPr>
          <p:cNvPr id="693256" name="Rectangle 8"/>
          <p:cNvSpPr>
            <a:spLocks noGrp="1" noChangeArrowheads="1"/>
          </p:cNvSpPr>
          <p:nvPr>
            <p:ph type="body" idx="1"/>
          </p:nvPr>
        </p:nvSpPr>
        <p:spPr/>
        <p:txBody>
          <a:bodyPr/>
          <a:lstStyle/>
          <a:p>
            <a:r>
              <a:rPr lang="de-DE"/>
              <a:t>Stahl lässt sich nur mit einem </a:t>
            </a:r>
            <a:br>
              <a:rPr lang="de-DE"/>
            </a:br>
            <a:r>
              <a:rPr lang="de-DE"/>
              <a:t>Kohlenstoffgehalt von weniger </a:t>
            </a:r>
            <a:br>
              <a:rPr lang="de-DE"/>
            </a:br>
            <a:r>
              <a:rPr lang="de-DE"/>
              <a:t>als 2,06% herstellen!</a:t>
            </a:r>
          </a:p>
        </p:txBody>
      </p:sp>
      <p:pic>
        <p:nvPicPr>
          <p:cNvPr id="693258" name="Picture 10" descr="Metall_eisen-kohlenstoff-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525" y="1557338"/>
            <a:ext cx="4692650" cy="4887912"/>
          </a:xfrm>
          <a:prstGeom prst="rect">
            <a:avLst/>
          </a:prstGeom>
          <a:noFill/>
          <a:extLst>
            <a:ext uri="{909E8E84-426E-40DD-AFC4-6F175D3DCCD1}">
              <a14:hiddenFill xmlns:a14="http://schemas.microsoft.com/office/drawing/2010/main">
                <a:solidFill>
                  <a:srgbClr val="FFFFFF"/>
                </a:solidFill>
              </a14:hiddenFill>
            </a:ext>
          </a:extLst>
        </p:spPr>
      </p:pic>
      <p:sp>
        <p:nvSpPr>
          <p:cNvPr id="693259" name="Rectangle 11"/>
          <p:cNvSpPr>
            <a:spLocks noChangeArrowheads="1"/>
          </p:cNvSpPr>
          <p:nvPr/>
        </p:nvSpPr>
        <p:spPr bwMode="auto">
          <a:xfrm>
            <a:off x="4826000" y="6445250"/>
            <a:ext cx="406717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a:sym typeface="Wingdings" pitchFamily="2" charset="2"/>
              </a:rPr>
              <a:t>Quelle: http://comphys.ethz.ch/mediawiki/</a:t>
            </a:r>
          </a:p>
        </p:txBody>
      </p:sp>
    </p:spTree>
    <p:extLst>
      <p:ext uri="{BB962C8B-B14F-4D97-AF65-F5344CB8AC3E}">
        <p14:creationId xmlns:p14="http://schemas.microsoft.com/office/powerpoint/2010/main" val="81618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ußzeilenplatzhalter 3"/>
          <p:cNvSpPr>
            <a:spLocks noGrp="1"/>
          </p:cNvSpPr>
          <p:nvPr>
            <p:ph type="ftr" sz="quarter" idx="10"/>
          </p:nvPr>
        </p:nvSpPr>
        <p:spPr/>
        <p:txBody>
          <a:bodyPr/>
          <a:lstStyle/>
          <a:p>
            <a:r>
              <a:rPr lang="de-DE"/>
              <a:t>4 Materialien im Karosseriebau </a:t>
            </a:r>
          </a:p>
        </p:txBody>
      </p:sp>
      <p:sp>
        <p:nvSpPr>
          <p:cNvPr id="14" name="Foliennummernplatzhalter 4"/>
          <p:cNvSpPr>
            <a:spLocks noGrp="1"/>
          </p:cNvSpPr>
          <p:nvPr>
            <p:ph type="sldNum" sz="quarter" idx="11"/>
          </p:nvPr>
        </p:nvSpPr>
        <p:spPr/>
        <p:txBody>
          <a:bodyPr/>
          <a:lstStyle/>
          <a:p>
            <a:fld id="{C0602432-C6FC-49A0-BD74-D7F2828645A1}" type="slidenum">
              <a:rPr lang="de-DE"/>
              <a:pPr/>
              <a:t>45</a:t>
            </a:fld>
            <a:endParaRPr lang="de-DE"/>
          </a:p>
        </p:txBody>
      </p:sp>
      <p:pic>
        <p:nvPicPr>
          <p:cNvPr id="637955" name="Picture 3" descr="DP-Stäh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325" y="4926013"/>
            <a:ext cx="130175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956" name="Picture 4"/>
          <p:cNvPicPr>
            <a:picLocks noChangeAspect="1" noChangeArrowheads="1"/>
          </p:cNvPicPr>
          <p:nvPr/>
        </p:nvPicPr>
        <p:blipFill>
          <a:blip r:embed="rId3">
            <a:extLst>
              <a:ext uri="{28A0092B-C50C-407E-A947-70E740481C1C}">
                <a14:useLocalDpi xmlns:a14="http://schemas.microsoft.com/office/drawing/2010/main" val="0"/>
              </a:ext>
            </a:extLst>
          </a:blip>
          <a:srcRect l="5486" t="28586" r="49983" b="28708"/>
          <a:stretch>
            <a:fillRect/>
          </a:stretch>
        </p:blipFill>
        <p:spPr bwMode="auto">
          <a:xfrm>
            <a:off x="771525" y="4403725"/>
            <a:ext cx="2654300" cy="203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7957" name="Picture 5"/>
          <p:cNvPicPr>
            <a:picLocks noChangeAspect="1" noChangeArrowheads="1"/>
          </p:cNvPicPr>
          <p:nvPr/>
        </p:nvPicPr>
        <p:blipFill>
          <a:blip r:embed="rId3">
            <a:extLst>
              <a:ext uri="{28A0092B-C50C-407E-A947-70E740481C1C}">
                <a14:useLocalDpi xmlns:a14="http://schemas.microsoft.com/office/drawing/2010/main" val="0"/>
              </a:ext>
            </a:extLst>
          </a:blip>
          <a:srcRect l="55486" t="28586" r="2327" b="28200"/>
          <a:stretch>
            <a:fillRect/>
          </a:stretch>
        </p:blipFill>
        <p:spPr bwMode="auto">
          <a:xfrm>
            <a:off x="5024438" y="1938338"/>
            <a:ext cx="3879850" cy="318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7958" name="Text Box 6"/>
          <p:cNvSpPr txBox="1">
            <a:spLocks noChangeArrowheads="1"/>
          </p:cNvSpPr>
          <p:nvPr/>
        </p:nvSpPr>
        <p:spPr bwMode="auto">
          <a:xfrm>
            <a:off x="3670300" y="4519613"/>
            <a:ext cx="1027113" cy="3667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spcBef>
                <a:spcPct val="50000"/>
              </a:spcBef>
            </a:pPr>
            <a:r>
              <a:rPr lang="de-DE" b="1"/>
              <a:t>Ferrit</a:t>
            </a:r>
          </a:p>
        </p:txBody>
      </p:sp>
      <p:sp>
        <p:nvSpPr>
          <p:cNvPr id="637959" name="Text Box 7"/>
          <p:cNvSpPr txBox="1">
            <a:spLocks noChangeArrowheads="1"/>
          </p:cNvSpPr>
          <p:nvPr/>
        </p:nvSpPr>
        <p:spPr bwMode="auto">
          <a:xfrm>
            <a:off x="3752850" y="6130925"/>
            <a:ext cx="114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b="1"/>
              <a:t>Martensit</a:t>
            </a:r>
          </a:p>
        </p:txBody>
      </p:sp>
      <p:sp>
        <p:nvSpPr>
          <p:cNvPr id="637960" name="Line 8"/>
          <p:cNvSpPr>
            <a:spLocks noChangeShapeType="1"/>
          </p:cNvSpPr>
          <p:nvPr/>
        </p:nvSpPr>
        <p:spPr bwMode="auto">
          <a:xfrm flipH="1">
            <a:off x="3190875" y="4727575"/>
            <a:ext cx="503238" cy="1016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7961" name="Line 9"/>
          <p:cNvSpPr>
            <a:spLocks noChangeShapeType="1"/>
          </p:cNvSpPr>
          <p:nvPr/>
        </p:nvSpPr>
        <p:spPr bwMode="auto">
          <a:xfrm>
            <a:off x="3975100" y="4848225"/>
            <a:ext cx="363538" cy="4381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7962" name="Line 10"/>
          <p:cNvSpPr>
            <a:spLocks noChangeShapeType="1"/>
          </p:cNvSpPr>
          <p:nvPr/>
        </p:nvSpPr>
        <p:spPr bwMode="auto">
          <a:xfrm flipV="1">
            <a:off x="4151313" y="5502275"/>
            <a:ext cx="103187" cy="614363"/>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7963" name="Line 11"/>
          <p:cNvSpPr>
            <a:spLocks noChangeShapeType="1"/>
          </p:cNvSpPr>
          <p:nvPr/>
        </p:nvSpPr>
        <p:spPr bwMode="auto">
          <a:xfrm flipH="1" flipV="1">
            <a:off x="2752725" y="6154738"/>
            <a:ext cx="1025525" cy="1397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37964" name="Rectangle 12"/>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Hochfeste Stähle – Dualphasenstahl (DP)</a:t>
            </a:r>
          </a:p>
        </p:txBody>
      </p:sp>
      <p:sp>
        <p:nvSpPr>
          <p:cNvPr id="637965" name="Rectangle 13"/>
          <p:cNvSpPr>
            <a:spLocks noGrp="1" noChangeArrowheads="1"/>
          </p:cNvSpPr>
          <p:nvPr>
            <p:ph type="body" idx="1"/>
          </p:nvPr>
        </p:nvSpPr>
        <p:spPr/>
        <p:txBody>
          <a:bodyPr/>
          <a:lstStyle/>
          <a:p>
            <a:r>
              <a:rPr lang="de-DE"/>
              <a:t>gute Umformbarkeit</a:t>
            </a:r>
          </a:p>
          <a:p>
            <a:r>
              <a:rPr lang="de-DE"/>
              <a:t>keine ausgeprägte Streckgrenze</a:t>
            </a:r>
          </a:p>
          <a:p>
            <a:r>
              <a:rPr lang="de-DE"/>
              <a:t>hoher BH-Effekt</a:t>
            </a:r>
          </a:p>
          <a:p>
            <a:r>
              <a:rPr lang="de-DE"/>
              <a:t>Hohe Kaltverfestigung</a:t>
            </a:r>
          </a:p>
          <a:p>
            <a:r>
              <a:rPr lang="de-DE"/>
              <a:t>DP450 – DP1000</a:t>
            </a:r>
          </a:p>
          <a:p>
            <a:r>
              <a:rPr lang="de-DE"/>
              <a:t>hohe Geschwindigkeitsabhängigkeit</a:t>
            </a:r>
          </a:p>
        </p:txBody>
      </p:sp>
    </p:spTree>
    <p:extLst>
      <p:ext uri="{BB962C8B-B14F-4D97-AF65-F5344CB8AC3E}">
        <p14:creationId xmlns:p14="http://schemas.microsoft.com/office/powerpoint/2010/main" val="4028355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ußzeilenplatzhalter 3"/>
          <p:cNvSpPr>
            <a:spLocks noGrp="1"/>
          </p:cNvSpPr>
          <p:nvPr>
            <p:ph type="ftr" sz="quarter" idx="10"/>
          </p:nvPr>
        </p:nvSpPr>
        <p:spPr/>
        <p:txBody>
          <a:bodyPr/>
          <a:lstStyle/>
          <a:p>
            <a:r>
              <a:rPr lang="de-DE"/>
              <a:t>4 Materialien im Karosseriebau </a:t>
            </a:r>
          </a:p>
        </p:txBody>
      </p:sp>
      <p:sp>
        <p:nvSpPr>
          <p:cNvPr id="7" name="Foliennummernplatzhalter 4"/>
          <p:cNvSpPr>
            <a:spLocks noGrp="1"/>
          </p:cNvSpPr>
          <p:nvPr>
            <p:ph type="sldNum" sz="quarter" idx="11"/>
          </p:nvPr>
        </p:nvSpPr>
        <p:spPr/>
        <p:txBody>
          <a:bodyPr/>
          <a:lstStyle/>
          <a:p>
            <a:fld id="{F74E4A59-D0F6-47A7-B8BE-1DB3856F4520}" type="slidenum">
              <a:rPr lang="de-DE"/>
              <a:pPr/>
              <a:t>46</a:t>
            </a:fld>
            <a:endParaRPr lang="de-DE"/>
          </a:p>
        </p:txBody>
      </p:sp>
      <p:pic>
        <p:nvPicPr>
          <p:cNvPr id="638978" name="Picture 2" descr="bild38a"/>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01663" y="4013200"/>
            <a:ext cx="2930525" cy="2617788"/>
          </a:xfrm>
          <a:prstGeom prst="rect">
            <a:avLst/>
          </a:prstGeom>
          <a:noFill/>
          <a:extLst>
            <a:ext uri="{909E8E84-426E-40DD-AFC4-6F175D3DCCD1}">
              <a14:hiddenFill xmlns:a14="http://schemas.microsoft.com/office/drawing/2010/main">
                <a:solidFill>
                  <a:srgbClr val="FFFFFF"/>
                </a:solidFill>
              </a14:hiddenFill>
            </a:ext>
          </a:extLst>
        </p:spPr>
      </p:pic>
      <p:pic>
        <p:nvPicPr>
          <p:cNvPr id="638980" name="Picture 4" descr="bild3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025" y="2649538"/>
            <a:ext cx="2998788" cy="3848100"/>
          </a:xfrm>
          <a:prstGeom prst="rect">
            <a:avLst/>
          </a:prstGeom>
          <a:noFill/>
          <a:extLst>
            <a:ext uri="{909E8E84-426E-40DD-AFC4-6F175D3DCCD1}">
              <a14:hiddenFill xmlns:a14="http://schemas.microsoft.com/office/drawing/2010/main">
                <a:solidFill>
                  <a:srgbClr val="FFFFFF"/>
                </a:solidFill>
              </a14:hiddenFill>
            </a:ext>
          </a:extLst>
        </p:spPr>
      </p:pic>
      <p:sp>
        <p:nvSpPr>
          <p:cNvPr id="638981" name="Rectangle 5"/>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Hochfeste Stähle – TRIP-Stähle</a:t>
            </a:r>
          </a:p>
        </p:txBody>
      </p:sp>
      <p:sp>
        <p:nvSpPr>
          <p:cNvPr id="638982" name="Rectangle 6"/>
          <p:cNvSpPr>
            <a:spLocks noGrp="1" noChangeArrowheads="1"/>
          </p:cNvSpPr>
          <p:nvPr>
            <p:ph type="body" idx="1"/>
          </p:nvPr>
        </p:nvSpPr>
        <p:spPr/>
        <p:txBody>
          <a:bodyPr/>
          <a:lstStyle/>
          <a:p>
            <a:pPr>
              <a:buFont typeface="Wingdings" pitchFamily="2" charset="2"/>
              <a:buNone/>
            </a:pPr>
            <a:r>
              <a:rPr lang="de-DE" b="1" u="sng"/>
              <a:t>TR</a:t>
            </a:r>
            <a:r>
              <a:rPr lang="de-DE" b="1"/>
              <a:t>ansformation </a:t>
            </a:r>
            <a:r>
              <a:rPr lang="de-DE" b="1" u="sng"/>
              <a:t>I</a:t>
            </a:r>
            <a:r>
              <a:rPr lang="de-DE" b="1"/>
              <a:t>nduced </a:t>
            </a:r>
            <a:r>
              <a:rPr lang="de-DE" b="1" u="sng"/>
              <a:t>P</a:t>
            </a:r>
            <a:r>
              <a:rPr lang="de-DE" b="1"/>
              <a:t>lasticity (TRIP)</a:t>
            </a:r>
          </a:p>
          <a:p>
            <a:pPr>
              <a:buFont typeface="Wingdings" pitchFamily="2" charset="2"/>
              <a:buNone/>
            </a:pPr>
            <a:r>
              <a:rPr lang="de-DE" b="1"/>
              <a:t>(bzw. Restaustenitische Stähle RA)</a:t>
            </a:r>
          </a:p>
          <a:p>
            <a:r>
              <a:rPr lang="de-DE"/>
              <a:t>sehr gute Umformbarkeit</a:t>
            </a:r>
          </a:p>
          <a:p>
            <a:r>
              <a:rPr lang="de-DE"/>
              <a:t>hoher BH-Effekt</a:t>
            </a:r>
          </a:p>
          <a:p>
            <a:r>
              <a:rPr lang="de-DE"/>
              <a:t>Hohe Kaltverfestigung</a:t>
            </a:r>
          </a:p>
          <a:p>
            <a:r>
              <a:rPr lang="de-DE"/>
              <a:t>Trip600 – Trip1000</a:t>
            </a:r>
          </a:p>
          <a:p>
            <a:endParaRPr lang="de-DE"/>
          </a:p>
        </p:txBody>
      </p:sp>
    </p:spTree>
    <p:extLst>
      <p:ext uri="{BB962C8B-B14F-4D97-AF65-F5344CB8AC3E}">
        <p14:creationId xmlns:p14="http://schemas.microsoft.com/office/powerpoint/2010/main" val="586211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de-DE"/>
              <a:t>4 Materialien im Karosseriebau </a:t>
            </a:r>
          </a:p>
        </p:txBody>
      </p:sp>
      <p:sp>
        <p:nvSpPr>
          <p:cNvPr id="6" name="Foliennummernplatzhalter 4"/>
          <p:cNvSpPr>
            <a:spLocks noGrp="1"/>
          </p:cNvSpPr>
          <p:nvPr>
            <p:ph type="sldNum" sz="quarter" idx="11"/>
          </p:nvPr>
        </p:nvSpPr>
        <p:spPr/>
        <p:txBody>
          <a:bodyPr/>
          <a:lstStyle/>
          <a:p>
            <a:fld id="{309200FF-1C4C-4A6D-AE94-C793D5AA36BE}" type="slidenum">
              <a:rPr lang="de-DE"/>
              <a:pPr/>
              <a:t>47</a:t>
            </a:fld>
            <a:endParaRPr lang="de-DE"/>
          </a:p>
        </p:txBody>
      </p:sp>
      <p:pic>
        <p:nvPicPr>
          <p:cNvPr id="640003" name="Picture 3" descr="bild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76475"/>
            <a:ext cx="6408737" cy="4314825"/>
          </a:xfrm>
          <a:prstGeom prst="rect">
            <a:avLst/>
          </a:prstGeom>
          <a:noFill/>
          <a:extLst>
            <a:ext uri="{909E8E84-426E-40DD-AFC4-6F175D3DCCD1}">
              <a14:hiddenFill xmlns:a14="http://schemas.microsoft.com/office/drawing/2010/main">
                <a:solidFill>
                  <a:srgbClr val="FFFFFF"/>
                </a:solidFill>
              </a14:hiddenFill>
            </a:ext>
          </a:extLst>
        </p:spPr>
      </p:pic>
      <p:sp>
        <p:nvSpPr>
          <p:cNvPr id="640005" name="Rectangle 5"/>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Hochfeste Stähle – Partiell martensitischen Stähle (PM)</a:t>
            </a:r>
          </a:p>
        </p:txBody>
      </p:sp>
      <p:sp>
        <p:nvSpPr>
          <p:cNvPr id="640006" name="Rectangle 6"/>
          <p:cNvSpPr>
            <a:spLocks noGrp="1" noChangeArrowheads="1"/>
          </p:cNvSpPr>
          <p:nvPr>
            <p:ph type="body" idx="1"/>
          </p:nvPr>
        </p:nvSpPr>
        <p:spPr/>
        <p:txBody>
          <a:bodyPr/>
          <a:lstStyle/>
          <a:p>
            <a:pPr>
              <a:buSzTx/>
              <a:buFontTx/>
              <a:buNone/>
            </a:pPr>
            <a:r>
              <a:rPr lang="de-DE"/>
              <a:t>Complexphasen Stähle (CP) </a:t>
            </a:r>
            <a:r>
              <a:rPr lang="de-DE">
                <a:sym typeface="Wingdings" pitchFamily="2" charset="2"/>
              </a:rPr>
              <a:t></a:t>
            </a:r>
            <a:r>
              <a:rPr lang="de-DE"/>
              <a:t> ähnlich den PM-Stählen</a:t>
            </a:r>
          </a:p>
        </p:txBody>
      </p:sp>
    </p:spTree>
    <p:extLst>
      <p:ext uri="{BB962C8B-B14F-4D97-AF65-F5344CB8AC3E}">
        <p14:creationId xmlns:p14="http://schemas.microsoft.com/office/powerpoint/2010/main" val="142939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r>
              <a:rPr lang="de-DE"/>
              <a:t>4 Materialien im Karosseriebau </a:t>
            </a:r>
          </a:p>
        </p:txBody>
      </p:sp>
      <p:sp>
        <p:nvSpPr>
          <p:cNvPr id="6" name="Foliennummernplatzhalter 5"/>
          <p:cNvSpPr>
            <a:spLocks noGrp="1"/>
          </p:cNvSpPr>
          <p:nvPr>
            <p:ph type="sldNum" sz="quarter" idx="11"/>
          </p:nvPr>
        </p:nvSpPr>
        <p:spPr/>
        <p:txBody>
          <a:bodyPr/>
          <a:lstStyle/>
          <a:p>
            <a:fld id="{22DBCD9D-A0CC-4572-8D9D-8FBCF6DB5B8D}" type="slidenum">
              <a:rPr lang="de-DE"/>
              <a:pPr/>
              <a:t>48</a:t>
            </a:fld>
            <a:endParaRPr lang="de-DE"/>
          </a:p>
        </p:txBody>
      </p:sp>
      <p:sp>
        <p:nvSpPr>
          <p:cNvPr id="643074" name="Text Box 2"/>
          <p:cNvSpPr txBox="1">
            <a:spLocks noChangeArrowheads="1"/>
          </p:cNvSpPr>
          <p:nvPr/>
        </p:nvSpPr>
        <p:spPr bwMode="auto">
          <a:xfrm>
            <a:off x="527050" y="1776413"/>
            <a:ext cx="7939088"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GB" sz="2400" b="1"/>
          </a:p>
          <a:p>
            <a:pPr eaLnBrk="0" hangingPunct="0"/>
            <a:endParaRPr lang="en-GB" b="1" u="sng"/>
          </a:p>
          <a:p>
            <a:pPr eaLnBrk="0" hangingPunct="0"/>
            <a:r>
              <a:rPr lang="en-GB" b="1" u="sng"/>
              <a:t>Citroen C5 MJ2001 </a:t>
            </a:r>
            <a:r>
              <a:rPr lang="en-GB" b="1" u="sng">
                <a:solidFill>
                  <a:srgbClr val="FF0000"/>
                </a:solidFill>
              </a:rPr>
              <a:t>(33%)</a:t>
            </a:r>
            <a:endParaRPr lang="en-GB" b="1" u="sng"/>
          </a:p>
          <a:p>
            <a:pPr eaLnBrk="0" hangingPunct="0"/>
            <a:r>
              <a:rPr lang="en-GB" b="1"/>
              <a:t>Aluminium		3%</a:t>
            </a:r>
          </a:p>
          <a:p>
            <a:pPr eaLnBrk="0" hangingPunct="0"/>
            <a:r>
              <a:rPr lang="en-GB" b="1"/>
              <a:t>Mild Steel 		64%</a:t>
            </a:r>
          </a:p>
          <a:p>
            <a:pPr eaLnBrk="0" hangingPunct="0"/>
            <a:r>
              <a:rPr lang="en-GB" b="1"/>
              <a:t>HSS			</a:t>
            </a:r>
            <a:r>
              <a:rPr lang="en-GB" b="1">
                <a:solidFill>
                  <a:srgbClr val="FF0000"/>
                </a:solidFill>
              </a:rPr>
              <a:t>27%</a:t>
            </a:r>
          </a:p>
          <a:p>
            <a:pPr eaLnBrk="0" hangingPunct="0"/>
            <a:r>
              <a:rPr lang="en-GB" b="1"/>
              <a:t>VHSS			</a:t>
            </a:r>
            <a:r>
              <a:rPr lang="en-GB" b="1">
                <a:solidFill>
                  <a:srgbClr val="FF0000"/>
                </a:solidFill>
              </a:rPr>
              <a:t>4%</a:t>
            </a:r>
          </a:p>
          <a:p>
            <a:pPr eaLnBrk="0" hangingPunct="0"/>
            <a:r>
              <a:rPr lang="en-GB" b="1"/>
              <a:t>UHSS			</a:t>
            </a:r>
            <a:r>
              <a:rPr lang="en-GB" b="1">
                <a:solidFill>
                  <a:srgbClr val="FF0000"/>
                </a:solidFill>
              </a:rPr>
              <a:t>2%</a:t>
            </a:r>
          </a:p>
          <a:p>
            <a:pPr eaLnBrk="0" hangingPunct="0"/>
            <a:endParaRPr lang="en-GB" b="1">
              <a:solidFill>
                <a:srgbClr val="FF0000"/>
              </a:solidFill>
            </a:endParaRPr>
          </a:p>
          <a:p>
            <a:pPr eaLnBrk="0" hangingPunct="0"/>
            <a:r>
              <a:rPr lang="en-GB" b="1" u="sng"/>
              <a:t>Renault Laguna II MJ2001 </a:t>
            </a:r>
            <a:r>
              <a:rPr lang="en-GB" b="1" u="sng">
                <a:solidFill>
                  <a:srgbClr val="FF0000"/>
                </a:solidFill>
              </a:rPr>
              <a:t>(66%)</a:t>
            </a:r>
            <a:r>
              <a:rPr lang="en-GB" b="1" u="sng"/>
              <a:t> </a:t>
            </a:r>
          </a:p>
          <a:p>
            <a:pPr eaLnBrk="0" hangingPunct="0"/>
            <a:r>
              <a:rPr lang="en-GB" b="1"/>
              <a:t>Mild Steel		34%</a:t>
            </a:r>
          </a:p>
          <a:p>
            <a:pPr eaLnBrk="0" hangingPunct="0"/>
            <a:r>
              <a:rPr lang="en-GB" b="1"/>
              <a:t>HSS 220-380MPA		</a:t>
            </a:r>
            <a:r>
              <a:rPr lang="en-GB" b="1">
                <a:solidFill>
                  <a:srgbClr val="FF0000"/>
                </a:solidFill>
              </a:rPr>
              <a:t>36%</a:t>
            </a:r>
          </a:p>
          <a:p>
            <a:pPr eaLnBrk="0" hangingPunct="0"/>
            <a:r>
              <a:rPr lang="en-GB" b="1"/>
              <a:t>VHSS 400-600MPA	</a:t>
            </a:r>
            <a:r>
              <a:rPr lang="en-GB" b="1">
                <a:solidFill>
                  <a:srgbClr val="FF0000"/>
                </a:solidFill>
              </a:rPr>
              <a:t>27%</a:t>
            </a:r>
          </a:p>
          <a:p>
            <a:pPr eaLnBrk="0" hangingPunct="0"/>
            <a:r>
              <a:rPr lang="en-GB" b="1"/>
              <a:t>UHSS &gt;600MPA		</a:t>
            </a:r>
            <a:r>
              <a:rPr lang="en-GB" b="1">
                <a:solidFill>
                  <a:srgbClr val="FF0000"/>
                </a:solidFill>
              </a:rPr>
              <a:t>3%</a:t>
            </a:r>
          </a:p>
          <a:p>
            <a:pPr eaLnBrk="0" hangingPunct="0"/>
            <a:endParaRPr lang="de-DE" b="1"/>
          </a:p>
        </p:txBody>
      </p:sp>
      <p:sp>
        <p:nvSpPr>
          <p:cNvPr id="643075" name="Text Box 3"/>
          <p:cNvSpPr txBox="1">
            <a:spLocks noChangeArrowheads="1"/>
          </p:cNvSpPr>
          <p:nvPr/>
        </p:nvSpPr>
        <p:spPr bwMode="auto">
          <a:xfrm>
            <a:off x="4933950" y="2468563"/>
            <a:ext cx="3616325" cy="27463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1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2690813" algn="l"/>
              </a:tabLst>
              <a:defRPr>
                <a:solidFill>
                  <a:schemeClr val="tx1"/>
                </a:solidFill>
                <a:latin typeface="Arial" pitchFamily="34" charset="0"/>
              </a:defRPr>
            </a:lvl1pPr>
            <a:lvl2pPr>
              <a:tabLst>
                <a:tab pos="2690813" algn="l"/>
              </a:tabLst>
              <a:defRPr>
                <a:solidFill>
                  <a:schemeClr val="tx1"/>
                </a:solidFill>
                <a:latin typeface="Arial" pitchFamily="34" charset="0"/>
              </a:defRPr>
            </a:lvl2pPr>
            <a:lvl3pPr>
              <a:tabLst>
                <a:tab pos="2690813" algn="l"/>
              </a:tabLst>
              <a:defRPr>
                <a:solidFill>
                  <a:schemeClr val="tx1"/>
                </a:solidFill>
                <a:latin typeface="Arial" pitchFamily="34" charset="0"/>
              </a:defRPr>
            </a:lvl3pPr>
            <a:lvl4pPr>
              <a:tabLst>
                <a:tab pos="2690813" algn="l"/>
              </a:tabLst>
              <a:defRPr>
                <a:solidFill>
                  <a:schemeClr val="tx1"/>
                </a:solidFill>
                <a:latin typeface="Arial" pitchFamily="34" charset="0"/>
              </a:defRPr>
            </a:lvl4pPr>
            <a:lvl5pPr>
              <a:tabLst>
                <a:tab pos="2690813" algn="l"/>
              </a:tabLst>
              <a:defRPr>
                <a:solidFill>
                  <a:schemeClr val="tx1"/>
                </a:solidFill>
                <a:latin typeface="Arial" pitchFamily="34" charset="0"/>
              </a:defRPr>
            </a:lvl5pPr>
            <a:lvl6pPr fontAlgn="base">
              <a:spcBef>
                <a:spcPct val="0"/>
              </a:spcBef>
              <a:spcAft>
                <a:spcPct val="0"/>
              </a:spcAft>
              <a:tabLst>
                <a:tab pos="2690813" algn="l"/>
              </a:tabLst>
              <a:defRPr>
                <a:solidFill>
                  <a:schemeClr val="tx1"/>
                </a:solidFill>
                <a:latin typeface="Arial" pitchFamily="34" charset="0"/>
              </a:defRPr>
            </a:lvl6pPr>
            <a:lvl7pPr fontAlgn="base">
              <a:spcBef>
                <a:spcPct val="0"/>
              </a:spcBef>
              <a:spcAft>
                <a:spcPct val="0"/>
              </a:spcAft>
              <a:tabLst>
                <a:tab pos="2690813" algn="l"/>
              </a:tabLst>
              <a:defRPr>
                <a:solidFill>
                  <a:schemeClr val="tx1"/>
                </a:solidFill>
                <a:latin typeface="Arial" pitchFamily="34" charset="0"/>
              </a:defRPr>
            </a:lvl7pPr>
            <a:lvl8pPr fontAlgn="base">
              <a:spcBef>
                <a:spcPct val="0"/>
              </a:spcBef>
              <a:spcAft>
                <a:spcPct val="0"/>
              </a:spcAft>
              <a:tabLst>
                <a:tab pos="2690813" algn="l"/>
              </a:tabLst>
              <a:defRPr>
                <a:solidFill>
                  <a:schemeClr val="tx1"/>
                </a:solidFill>
                <a:latin typeface="Arial" pitchFamily="34" charset="0"/>
              </a:defRPr>
            </a:lvl8pPr>
            <a:lvl9pPr fontAlgn="base">
              <a:spcBef>
                <a:spcPct val="0"/>
              </a:spcBef>
              <a:spcAft>
                <a:spcPct val="0"/>
              </a:spcAft>
              <a:tabLst>
                <a:tab pos="2690813" algn="l"/>
              </a:tabLst>
              <a:defRPr>
                <a:solidFill>
                  <a:schemeClr val="tx1"/>
                </a:solidFill>
                <a:latin typeface="Arial" pitchFamily="34" charset="0"/>
              </a:defRPr>
            </a:lvl9pPr>
          </a:lstStyle>
          <a:p>
            <a:pPr eaLnBrk="0" hangingPunct="0"/>
            <a:r>
              <a:rPr lang="en-GB" b="1" u="sng">
                <a:latin typeface="CorpoS" pitchFamily="2" charset="0"/>
              </a:rPr>
              <a:t>BMW 7er MJ2001 (</a:t>
            </a:r>
            <a:r>
              <a:rPr lang="en-GB" b="1" u="sng">
                <a:solidFill>
                  <a:srgbClr val="FF0000"/>
                </a:solidFill>
                <a:latin typeface="CorpoS" pitchFamily="2" charset="0"/>
              </a:rPr>
              <a:t>82%)</a:t>
            </a:r>
          </a:p>
          <a:p>
            <a:pPr eaLnBrk="0" hangingPunct="0"/>
            <a:r>
              <a:rPr lang="en-GB" b="1">
                <a:latin typeface="CorpoS" pitchFamily="2" charset="0"/>
              </a:rPr>
              <a:t>DC06 (120MPA)		1%</a:t>
            </a:r>
          </a:p>
          <a:p>
            <a:pPr eaLnBrk="0" hangingPunct="0"/>
            <a:r>
              <a:rPr lang="en-GB" b="1">
                <a:latin typeface="CorpoS" pitchFamily="2" charset="0"/>
              </a:rPr>
              <a:t>DC04 (140MPA)		16%</a:t>
            </a:r>
          </a:p>
          <a:p>
            <a:pPr eaLnBrk="0" hangingPunct="0"/>
            <a:r>
              <a:rPr lang="en-GB" b="1">
                <a:latin typeface="CorpoS" pitchFamily="2" charset="0"/>
              </a:rPr>
              <a:t>ZSTE180		</a:t>
            </a:r>
            <a:r>
              <a:rPr lang="en-GB" b="1">
                <a:solidFill>
                  <a:srgbClr val="FF0000"/>
                </a:solidFill>
                <a:latin typeface="CorpoS" pitchFamily="2" charset="0"/>
              </a:rPr>
              <a:t>20%</a:t>
            </a:r>
            <a:endParaRPr lang="en-GB" b="1">
              <a:latin typeface="CorpoS" pitchFamily="2" charset="0"/>
            </a:endParaRPr>
          </a:p>
          <a:p>
            <a:pPr eaLnBrk="0" hangingPunct="0"/>
            <a:r>
              <a:rPr lang="en-GB" b="1">
                <a:latin typeface="CorpoS" pitchFamily="2" charset="0"/>
              </a:rPr>
              <a:t>ZSTE220		</a:t>
            </a:r>
            <a:r>
              <a:rPr lang="en-GB" b="1">
                <a:solidFill>
                  <a:srgbClr val="FF0000"/>
                </a:solidFill>
                <a:latin typeface="CorpoS" pitchFamily="2" charset="0"/>
              </a:rPr>
              <a:t>21%</a:t>
            </a:r>
          </a:p>
          <a:p>
            <a:pPr eaLnBrk="0" hangingPunct="0"/>
            <a:r>
              <a:rPr lang="en-GB" b="1">
                <a:latin typeface="CorpoS" pitchFamily="2" charset="0"/>
              </a:rPr>
              <a:t>ZSTE260		</a:t>
            </a:r>
            <a:r>
              <a:rPr lang="en-GB" b="1">
                <a:solidFill>
                  <a:srgbClr val="FF0000"/>
                </a:solidFill>
                <a:latin typeface="CorpoS" pitchFamily="2" charset="0"/>
              </a:rPr>
              <a:t>11%</a:t>
            </a:r>
          </a:p>
          <a:p>
            <a:pPr eaLnBrk="0" hangingPunct="0"/>
            <a:r>
              <a:rPr lang="en-GB" b="1">
                <a:latin typeface="CorpoS" pitchFamily="2" charset="0"/>
              </a:rPr>
              <a:t>ZSTE300		</a:t>
            </a:r>
            <a:r>
              <a:rPr lang="en-GB" b="1">
                <a:solidFill>
                  <a:srgbClr val="FF0000"/>
                </a:solidFill>
                <a:latin typeface="CorpoS" pitchFamily="2" charset="0"/>
              </a:rPr>
              <a:t>16%</a:t>
            </a:r>
          </a:p>
          <a:p>
            <a:pPr eaLnBrk="0" hangingPunct="0"/>
            <a:r>
              <a:rPr lang="en-GB" b="1">
                <a:latin typeface="CorpoS" pitchFamily="2" charset="0"/>
              </a:rPr>
              <a:t>ZSTE380		</a:t>
            </a:r>
            <a:r>
              <a:rPr lang="en-GB" b="1">
                <a:solidFill>
                  <a:srgbClr val="FF0000"/>
                </a:solidFill>
                <a:latin typeface="CorpoS" pitchFamily="2" charset="0"/>
              </a:rPr>
              <a:t>1%</a:t>
            </a:r>
          </a:p>
          <a:p>
            <a:pPr eaLnBrk="0" hangingPunct="0"/>
            <a:r>
              <a:rPr lang="en-GB" b="1">
                <a:latin typeface="CorpoS" pitchFamily="2" charset="0"/>
              </a:rPr>
              <a:t>ZSTE420		</a:t>
            </a:r>
            <a:r>
              <a:rPr lang="en-GB" b="1">
                <a:solidFill>
                  <a:srgbClr val="FF0000"/>
                </a:solidFill>
                <a:latin typeface="CorpoS" pitchFamily="2" charset="0"/>
              </a:rPr>
              <a:t>11%</a:t>
            </a:r>
          </a:p>
          <a:p>
            <a:pPr eaLnBrk="0" hangingPunct="0"/>
            <a:r>
              <a:rPr lang="en-GB" b="1">
                <a:latin typeface="CorpoS" pitchFamily="2" charset="0"/>
              </a:rPr>
              <a:t>DP800		</a:t>
            </a:r>
            <a:r>
              <a:rPr lang="en-GB" b="1">
                <a:solidFill>
                  <a:srgbClr val="FF0000"/>
                </a:solidFill>
                <a:latin typeface="CorpoS" pitchFamily="2" charset="0"/>
              </a:rPr>
              <a:t>2%</a:t>
            </a:r>
          </a:p>
        </p:txBody>
      </p:sp>
      <p:sp>
        <p:nvSpPr>
          <p:cNvPr id="643076"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Einsatz von HSS und UHSS im Rohbau</a:t>
            </a:r>
          </a:p>
        </p:txBody>
      </p:sp>
    </p:spTree>
    <p:extLst>
      <p:ext uri="{BB962C8B-B14F-4D97-AF65-F5344CB8AC3E}">
        <p14:creationId xmlns:p14="http://schemas.microsoft.com/office/powerpoint/2010/main" val="161660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ußzeilenplatzhalter 4"/>
          <p:cNvSpPr>
            <a:spLocks noGrp="1"/>
          </p:cNvSpPr>
          <p:nvPr>
            <p:ph type="ftr" sz="quarter" idx="10"/>
          </p:nvPr>
        </p:nvSpPr>
        <p:spPr/>
        <p:txBody>
          <a:bodyPr/>
          <a:lstStyle/>
          <a:p>
            <a:r>
              <a:rPr lang="de-DE"/>
              <a:t>4 Materialien im Karosseriebau </a:t>
            </a:r>
          </a:p>
        </p:txBody>
      </p:sp>
      <p:sp>
        <p:nvSpPr>
          <p:cNvPr id="8" name="Foliennummernplatzhalter 5"/>
          <p:cNvSpPr>
            <a:spLocks noGrp="1"/>
          </p:cNvSpPr>
          <p:nvPr>
            <p:ph type="sldNum" sz="quarter" idx="11"/>
          </p:nvPr>
        </p:nvSpPr>
        <p:spPr/>
        <p:txBody>
          <a:bodyPr/>
          <a:lstStyle/>
          <a:p>
            <a:fld id="{0E44B46C-6D70-47D7-9F2C-347BDCEBC21F}" type="slidenum">
              <a:rPr lang="de-DE"/>
              <a:pPr/>
              <a:t>49</a:t>
            </a:fld>
            <a:endParaRPr lang="de-DE"/>
          </a:p>
        </p:txBody>
      </p:sp>
      <p:sp>
        <p:nvSpPr>
          <p:cNvPr id="645122" name="Text Box 2"/>
          <p:cNvSpPr txBox="1">
            <a:spLocks noChangeArrowheads="1"/>
          </p:cNvSpPr>
          <p:nvPr/>
        </p:nvSpPr>
        <p:spPr bwMode="auto">
          <a:xfrm>
            <a:off x="527050" y="1776413"/>
            <a:ext cx="793908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de-DE" sz="2400" b="1"/>
          </a:p>
          <a:p>
            <a:pPr eaLnBrk="0" hangingPunct="0">
              <a:spcBef>
                <a:spcPct val="20000"/>
              </a:spcBef>
              <a:buFont typeface="Wingdings" pitchFamily="2" charset="2"/>
              <a:buNone/>
            </a:pPr>
            <a:r>
              <a:rPr lang="de-DE" sz="2400"/>
              <a:t>Prinzipieller Aufbau von Makromolekülen (hier PE-HD mit linearem Aufbau und PE-LD mit verzweigtem Aufbau)</a:t>
            </a:r>
            <a:endParaRPr lang="de-DE" b="1"/>
          </a:p>
        </p:txBody>
      </p:sp>
      <p:pic>
        <p:nvPicPr>
          <p:cNvPr id="645123" name="Picture 3" descr="bild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25" y="3111500"/>
            <a:ext cx="4494213" cy="1108075"/>
          </a:xfrm>
          <a:prstGeom prst="rect">
            <a:avLst/>
          </a:prstGeom>
          <a:noFill/>
          <a:extLst>
            <a:ext uri="{909E8E84-426E-40DD-AFC4-6F175D3DCCD1}">
              <a14:hiddenFill xmlns:a14="http://schemas.microsoft.com/office/drawing/2010/main">
                <a:solidFill>
                  <a:srgbClr val="FFFFFF"/>
                </a:solidFill>
              </a14:hiddenFill>
            </a:ext>
          </a:extLst>
        </p:spPr>
      </p:pic>
      <p:sp>
        <p:nvSpPr>
          <p:cNvPr id="645124" name="Text Box 4"/>
          <p:cNvSpPr txBox="1">
            <a:spLocks noChangeArrowheads="1"/>
          </p:cNvSpPr>
          <p:nvPr/>
        </p:nvSpPr>
        <p:spPr bwMode="auto">
          <a:xfrm>
            <a:off x="557213" y="4227513"/>
            <a:ext cx="83153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de-DE" sz="2400" b="1"/>
              <a:t>Polymerisationsgrad: </a:t>
            </a:r>
            <a:r>
              <a:rPr lang="de-DE" sz="2400"/>
              <a:t>Zahl der sich aneinanderreihenden Monomere</a:t>
            </a:r>
            <a:r>
              <a:rPr lang="de-DE" sz="2400" b="1"/>
              <a:t> </a:t>
            </a:r>
          </a:p>
          <a:p>
            <a:pPr eaLnBrk="0" hangingPunct="0"/>
            <a:r>
              <a:rPr lang="de-DE" sz="2400" b="1"/>
              <a:t>Relative Molekülmasse: </a:t>
            </a:r>
            <a:r>
              <a:rPr lang="de-DE" sz="2400"/>
              <a:t>Summe der Atommassen (z.B.       C2H4 = M28 aus 2x12(C)+4x1(H)] </a:t>
            </a:r>
            <a:r>
              <a:rPr lang="de-DE" sz="2400">
                <a:sym typeface="Wingdings" pitchFamily="2" charset="2"/>
              </a:rPr>
              <a:t> niedermolekulare Substanzen sind dadurch genau bestimmt! Relevant für Thermoplaste nicht für vernetzte Polymere</a:t>
            </a:r>
            <a:endParaRPr lang="de-DE" sz="2400" b="1"/>
          </a:p>
        </p:txBody>
      </p:sp>
      <p:pic>
        <p:nvPicPr>
          <p:cNvPr id="645125" name="Picture 5" descr="bild4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4033" b="12099"/>
          <a:stretch>
            <a:fillRect/>
          </a:stretch>
        </p:blipFill>
        <p:spPr bwMode="auto">
          <a:xfrm>
            <a:off x="6110288" y="2587625"/>
            <a:ext cx="3014662" cy="1660525"/>
          </a:xfrm>
          <a:prstGeom prst="rect">
            <a:avLst/>
          </a:prstGeom>
          <a:noFill/>
          <a:extLst>
            <a:ext uri="{909E8E84-426E-40DD-AFC4-6F175D3DCCD1}">
              <a14:hiddenFill xmlns:a14="http://schemas.microsoft.com/office/drawing/2010/main">
                <a:solidFill>
                  <a:srgbClr val="FFFFFF"/>
                </a:solidFill>
              </a14:hiddenFill>
            </a:ext>
          </a:extLst>
        </p:spPr>
      </p:pic>
      <p:sp>
        <p:nvSpPr>
          <p:cNvPr id="645126" name="Rectangle 6"/>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Kunststoffe – Aufbau</a:t>
            </a:r>
          </a:p>
        </p:txBody>
      </p:sp>
    </p:spTree>
    <p:extLst>
      <p:ext uri="{BB962C8B-B14F-4D97-AF65-F5344CB8AC3E}">
        <p14:creationId xmlns:p14="http://schemas.microsoft.com/office/powerpoint/2010/main" val="400787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2"/>
          <p:cNvSpPr>
            <a:spLocks noGrp="1"/>
          </p:cNvSpPr>
          <p:nvPr>
            <p:ph type="ftr" sz="quarter" idx="10"/>
          </p:nvPr>
        </p:nvSpPr>
        <p:spPr/>
        <p:txBody>
          <a:bodyPr/>
          <a:lstStyle/>
          <a:p>
            <a:r>
              <a:rPr lang="de-DE"/>
              <a:t>4 Materialien im Karosseriebau </a:t>
            </a:r>
          </a:p>
        </p:txBody>
      </p:sp>
      <p:sp>
        <p:nvSpPr>
          <p:cNvPr id="6" name="Foliennummernplatzhalter 3"/>
          <p:cNvSpPr>
            <a:spLocks noGrp="1"/>
          </p:cNvSpPr>
          <p:nvPr>
            <p:ph type="sldNum" sz="quarter" idx="11"/>
          </p:nvPr>
        </p:nvSpPr>
        <p:spPr/>
        <p:txBody>
          <a:bodyPr/>
          <a:lstStyle/>
          <a:p>
            <a:fld id="{0D0F241D-4AB3-4E0D-8BA3-C896AC9B50AB}" type="slidenum">
              <a:rPr lang="de-DE"/>
              <a:pPr/>
              <a:t>5</a:t>
            </a:fld>
            <a:endParaRPr lang="de-DE"/>
          </a:p>
        </p:txBody>
      </p:sp>
      <p:pic>
        <p:nvPicPr>
          <p:cNvPr id="663555" name="Picture 3" descr="bild63"/>
          <p:cNvPicPr>
            <a:picLocks noChangeAspect="1" noChangeArrowheads="1"/>
          </p:cNvPicPr>
          <p:nvPr/>
        </p:nvPicPr>
        <p:blipFill>
          <a:blip r:embed="rId2">
            <a:extLst>
              <a:ext uri="{28A0092B-C50C-407E-A947-70E740481C1C}">
                <a14:useLocalDpi xmlns:a14="http://schemas.microsoft.com/office/drawing/2010/main" val="0"/>
              </a:ext>
            </a:extLst>
          </a:blip>
          <a:srcRect b="10086"/>
          <a:stretch>
            <a:fillRect/>
          </a:stretch>
        </p:blipFill>
        <p:spPr bwMode="auto">
          <a:xfrm>
            <a:off x="395288" y="1916113"/>
            <a:ext cx="6769100" cy="4705350"/>
          </a:xfrm>
          <a:prstGeom prst="rect">
            <a:avLst/>
          </a:prstGeom>
          <a:noFill/>
          <a:extLst>
            <a:ext uri="{909E8E84-426E-40DD-AFC4-6F175D3DCCD1}">
              <a14:hiddenFill xmlns:a14="http://schemas.microsoft.com/office/drawing/2010/main">
                <a:solidFill>
                  <a:srgbClr val="FFFFFF"/>
                </a:solidFill>
              </a14:hiddenFill>
            </a:ext>
          </a:extLst>
        </p:spPr>
      </p:pic>
      <p:sp>
        <p:nvSpPr>
          <p:cNvPr id="663556" name="Rectangle 4"/>
          <p:cNvSpPr>
            <a:spLocks noChangeArrowheads="1"/>
          </p:cNvSpPr>
          <p:nvPr/>
        </p:nvSpPr>
        <p:spPr bwMode="auto">
          <a:xfrm>
            <a:off x="5581650" y="6445250"/>
            <a:ext cx="331152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dirty="0">
                <a:sym typeface="Wingdings" pitchFamily="2" charset="2"/>
              </a:rPr>
              <a:t>Quelle: </a:t>
            </a:r>
            <a:r>
              <a:rPr lang="de-DE" sz="1000" b="1" dirty="0"/>
              <a:t>Automotive Engineering Jan 2002 </a:t>
            </a:r>
          </a:p>
        </p:txBody>
      </p:sp>
      <p:sp>
        <p:nvSpPr>
          <p:cNvPr id="663558" name="Rectangle 6"/>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Werkstoffanteil im Pkw</a:t>
            </a:r>
          </a:p>
        </p:txBody>
      </p:sp>
    </p:spTree>
    <p:extLst>
      <p:ext uri="{BB962C8B-B14F-4D97-AF65-F5344CB8AC3E}">
        <p14:creationId xmlns:p14="http://schemas.microsoft.com/office/powerpoint/2010/main" val="13906716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a:t>4 Materialien im Karosseriebau </a:t>
            </a:r>
          </a:p>
        </p:txBody>
      </p:sp>
      <p:sp>
        <p:nvSpPr>
          <p:cNvPr id="5" name="Foliennummernplatzhalter 4"/>
          <p:cNvSpPr>
            <a:spLocks noGrp="1"/>
          </p:cNvSpPr>
          <p:nvPr>
            <p:ph type="sldNum" sz="quarter" idx="11"/>
          </p:nvPr>
        </p:nvSpPr>
        <p:spPr/>
        <p:txBody>
          <a:bodyPr/>
          <a:lstStyle/>
          <a:p>
            <a:fld id="{E0834C99-559D-491A-84B3-DCC075176324}" type="slidenum">
              <a:rPr lang="de-DE"/>
              <a:pPr/>
              <a:t>50</a:t>
            </a:fld>
            <a:endParaRPr lang="de-DE"/>
          </a:p>
        </p:txBody>
      </p:sp>
      <p:sp>
        <p:nvSpPr>
          <p:cNvPr id="646147" name="Rectangle 3"/>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Kunststoffe – Aufbau</a:t>
            </a:r>
          </a:p>
        </p:txBody>
      </p:sp>
      <p:sp>
        <p:nvSpPr>
          <p:cNvPr id="646148" name="Rectangle 4"/>
          <p:cNvSpPr>
            <a:spLocks noGrp="1" noChangeArrowheads="1"/>
          </p:cNvSpPr>
          <p:nvPr>
            <p:ph type="body" idx="1"/>
          </p:nvPr>
        </p:nvSpPr>
        <p:spPr/>
        <p:txBody>
          <a:bodyPr/>
          <a:lstStyle/>
          <a:p>
            <a:r>
              <a:rPr lang="de-DE" b="1"/>
              <a:t>Nebenvalenzbindung bzw. Zwischenmolekulare Bindungsenergie/Kräfte (ZMK): </a:t>
            </a:r>
            <a:r>
              <a:rPr lang="de-DE"/>
              <a:t>Die intermolekularen Bindungskräfte beruhen auf elektrostatischen (d.h. physikalische Bindungs-) Kräften und sind für das mechanisch-thermische Verhalten von </a:t>
            </a:r>
            <a:r>
              <a:rPr lang="de-DE">
                <a:solidFill>
                  <a:srgbClr val="FF0000"/>
                </a:solidFill>
              </a:rPr>
              <a:t>Thermoplasten</a:t>
            </a:r>
            <a:r>
              <a:rPr lang="de-DE"/>
              <a:t> zuständig</a:t>
            </a:r>
          </a:p>
          <a:p>
            <a:endParaRPr lang="de-DE"/>
          </a:p>
          <a:p>
            <a:r>
              <a:rPr lang="de-DE" b="1"/>
              <a:t>Vernetzung: </a:t>
            </a:r>
            <a:r>
              <a:rPr lang="de-DE"/>
              <a:t>Koppelung der einzelnen Moleküle durch Hauptvalenzen, welche nachträglich auf chemischem oder physikalischem (z.B. energetische Bestrahlung)  Wege erzeugt werden </a:t>
            </a:r>
            <a:r>
              <a:rPr lang="de-DE">
                <a:sym typeface="Wingdings" pitchFamily="2" charset="2"/>
              </a:rPr>
              <a:t> Vernetzungsgrad ist von Bedeutung (</a:t>
            </a:r>
            <a:r>
              <a:rPr lang="de-DE">
                <a:solidFill>
                  <a:srgbClr val="FF0000"/>
                </a:solidFill>
                <a:sym typeface="Wingdings" pitchFamily="2" charset="2"/>
              </a:rPr>
              <a:t>Elastomere</a:t>
            </a:r>
            <a:r>
              <a:rPr lang="de-DE">
                <a:sym typeface="Wingdings" pitchFamily="2" charset="2"/>
              </a:rPr>
              <a:t> = niedrige Vernetzung, Duromere bzw. </a:t>
            </a:r>
            <a:r>
              <a:rPr lang="de-DE">
                <a:solidFill>
                  <a:srgbClr val="FF0000"/>
                </a:solidFill>
                <a:sym typeface="Wingdings" pitchFamily="2" charset="2"/>
              </a:rPr>
              <a:t>Duroplaste</a:t>
            </a:r>
            <a:r>
              <a:rPr lang="de-DE">
                <a:sym typeface="Wingdings" pitchFamily="2" charset="2"/>
              </a:rPr>
              <a:t> = hohe Vernetzung)</a:t>
            </a:r>
            <a:endParaRPr lang="de-DE" b="1"/>
          </a:p>
          <a:p>
            <a:endParaRPr lang="de-DE"/>
          </a:p>
        </p:txBody>
      </p:sp>
    </p:spTree>
    <p:extLst>
      <p:ext uri="{BB962C8B-B14F-4D97-AF65-F5344CB8AC3E}">
        <p14:creationId xmlns:p14="http://schemas.microsoft.com/office/powerpoint/2010/main" val="244249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de-DE"/>
              <a:t>4 Materialien im Karosseriebau </a:t>
            </a:r>
          </a:p>
        </p:txBody>
      </p:sp>
      <p:sp>
        <p:nvSpPr>
          <p:cNvPr id="5" name="Foliennummernplatzhalter 4"/>
          <p:cNvSpPr>
            <a:spLocks noGrp="1"/>
          </p:cNvSpPr>
          <p:nvPr>
            <p:ph type="sldNum" sz="quarter" idx="11"/>
          </p:nvPr>
        </p:nvSpPr>
        <p:spPr/>
        <p:txBody>
          <a:bodyPr/>
          <a:lstStyle/>
          <a:p>
            <a:fld id="{F37D3740-1698-44A2-9ED3-99B3F67A70E8}" type="slidenum">
              <a:rPr lang="de-DE"/>
              <a:pPr/>
              <a:t>51</a:t>
            </a:fld>
            <a:endParaRPr lang="de-DE"/>
          </a:p>
        </p:txBody>
      </p:sp>
      <p:sp>
        <p:nvSpPr>
          <p:cNvPr id="647171" name="Rectangle 3"/>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Kunststoffe – Aufbau</a:t>
            </a:r>
          </a:p>
        </p:txBody>
      </p:sp>
      <p:sp>
        <p:nvSpPr>
          <p:cNvPr id="647172" name="Rectangle 4"/>
          <p:cNvSpPr>
            <a:spLocks noGrp="1" noChangeArrowheads="1"/>
          </p:cNvSpPr>
          <p:nvPr>
            <p:ph type="body" idx="1"/>
          </p:nvPr>
        </p:nvSpPr>
        <p:spPr/>
        <p:txBody>
          <a:bodyPr/>
          <a:lstStyle/>
          <a:p>
            <a:r>
              <a:rPr lang="de-DE" b="1"/>
              <a:t>Amorphe Kunststoffe: </a:t>
            </a:r>
            <a:r>
              <a:rPr lang="de-DE"/>
              <a:t>Keine Ordnung der Makromoleküle zueinander, d.h. der Kettenabstand benachbarter Ketten ist ständig  unterschiedlich </a:t>
            </a:r>
            <a:r>
              <a:rPr lang="de-DE">
                <a:sym typeface="Wingdings" pitchFamily="2" charset="2"/>
              </a:rPr>
              <a:t> keine Brechung des Lichtes  Polymer ist transparent, spröde mit ausgeprägter Duktilität (z.B. PS)</a:t>
            </a:r>
          </a:p>
          <a:p>
            <a:endParaRPr lang="de-DE">
              <a:sym typeface="Wingdings" pitchFamily="2" charset="2"/>
            </a:endParaRPr>
          </a:p>
          <a:p>
            <a:r>
              <a:rPr lang="de-DE" b="1"/>
              <a:t>Kristalline Gefügestruktur: </a:t>
            </a:r>
            <a:r>
              <a:rPr lang="de-DE"/>
              <a:t>Dem Bestreben zur Minimierung der freien Enthalpien zwischen zwei benachbarten Makromolekülen kommt die Ausrichtung dieser Moleküle in einer parallelen Lage entgegen (häufigste Form: Faltungslamellen) </a:t>
            </a:r>
            <a:r>
              <a:rPr lang="de-DE">
                <a:sym typeface="Wingdings" pitchFamily="2" charset="2"/>
              </a:rPr>
              <a:t> höhere Packungs-dichte  höhere Festigkeit und E-Modul durch zwischenmolekulare Bindungsenergien</a:t>
            </a:r>
            <a:endParaRPr lang="de-DE" b="1"/>
          </a:p>
          <a:p>
            <a:endParaRPr lang="de-DE"/>
          </a:p>
        </p:txBody>
      </p:sp>
    </p:spTree>
    <p:extLst>
      <p:ext uri="{BB962C8B-B14F-4D97-AF65-F5344CB8AC3E}">
        <p14:creationId xmlns:p14="http://schemas.microsoft.com/office/powerpoint/2010/main" val="350278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ußzeilenplatzhalter 4"/>
          <p:cNvSpPr>
            <a:spLocks noGrp="1"/>
          </p:cNvSpPr>
          <p:nvPr>
            <p:ph type="ftr" sz="quarter" idx="10"/>
          </p:nvPr>
        </p:nvSpPr>
        <p:spPr/>
        <p:txBody>
          <a:bodyPr/>
          <a:lstStyle/>
          <a:p>
            <a:r>
              <a:rPr lang="de-DE"/>
              <a:t>4 Materialien im Karosseriebau </a:t>
            </a:r>
          </a:p>
        </p:txBody>
      </p:sp>
      <p:sp>
        <p:nvSpPr>
          <p:cNvPr id="8" name="Foliennummernplatzhalter 5"/>
          <p:cNvSpPr>
            <a:spLocks noGrp="1"/>
          </p:cNvSpPr>
          <p:nvPr>
            <p:ph type="sldNum" sz="quarter" idx="11"/>
          </p:nvPr>
        </p:nvSpPr>
        <p:spPr/>
        <p:txBody>
          <a:bodyPr/>
          <a:lstStyle/>
          <a:p>
            <a:fld id="{843F6793-A7BD-40F1-B6CC-2B1241C095A7}" type="slidenum">
              <a:rPr lang="de-DE"/>
              <a:pPr/>
              <a:t>52</a:t>
            </a:fld>
            <a:endParaRPr lang="de-DE"/>
          </a:p>
        </p:txBody>
      </p:sp>
      <p:pic>
        <p:nvPicPr>
          <p:cNvPr id="650243" name="Picture 3" descr="bild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113"/>
            <a:ext cx="3960813" cy="4729162"/>
          </a:xfrm>
          <a:prstGeom prst="rect">
            <a:avLst/>
          </a:prstGeom>
          <a:noFill/>
          <a:extLst>
            <a:ext uri="{909E8E84-426E-40DD-AFC4-6F175D3DCCD1}">
              <a14:hiddenFill xmlns:a14="http://schemas.microsoft.com/office/drawing/2010/main">
                <a:solidFill>
                  <a:srgbClr val="FFFFFF"/>
                </a:solidFill>
              </a14:hiddenFill>
            </a:ext>
          </a:extLst>
        </p:spPr>
      </p:pic>
      <p:sp>
        <p:nvSpPr>
          <p:cNvPr id="650244" name="Text Box 4"/>
          <p:cNvSpPr txBox="1">
            <a:spLocks noChangeArrowheads="1"/>
          </p:cNvSpPr>
          <p:nvPr/>
        </p:nvSpPr>
        <p:spPr bwMode="auto">
          <a:xfrm>
            <a:off x="395288" y="1924050"/>
            <a:ext cx="155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Wingdings" pitchFamily="2" charset="2"/>
              <a:buNone/>
            </a:pPr>
            <a:r>
              <a:rPr lang="de-DE" sz="2400"/>
              <a:t>Elastomere</a:t>
            </a:r>
          </a:p>
        </p:txBody>
      </p:sp>
      <p:sp>
        <p:nvSpPr>
          <p:cNvPr id="650245" name="Text Box 5"/>
          <p:cNvSpPr txBox="1">
            <a:spLocks noChangeArrowheads="1"/>
          </p:cNvSpPr>
          <p:nvPr/>
        </p:nvSpPr>
        <p:spPr bwMode="auto">
          <a:xfrm>
            <a:off x="379413" y="458152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20000"/>
              </a:spcBef>
              <a:buFont typeface="Wingdings" pitchFamily="2" charset="2"/>
              <a:buNone/>
            </a:pPr>
            <a:r>
              <a:rPr lang="de-DE" sz="2400"/>
              <a:t>Duroplaste</a:t>
            </a:r>
          </a:p>
        </p:txBody>
      </p:sp>
      <p:sp>
        <p:nvSpPr>
          <p:cNvPr id="650246" name="Text Box 6"/>
          <p:cNvSpPr txBox="1">
            <a:spLocks noChangeArrowheads="1"/>
          </p:cNvSpPr>
          <p:nvPr/>
        </p:nvSpPr>
        <p:spPr bwMode="auto">
          <a:xfrm>
            <a:off x="379413" y="2689225"/>
            <a:ext cx="33385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b="1"/>
              <a:t>G = Schubmodul</a:t>
            </a:r>
          </a:p>
          <a:p>
            <a:pPr eaLnBrk="0" hangingPunct="0"/>
            <a:r>
              <a:rPr lang="de-DE" b="1"/>
              <a:t>T</a:t>
            </a:r>
            <a:r>
              <a:rPr lang="de-DE" b="1" baseline="-25000"/>
              <a:t>g</a:t>
            </a:r>
            <a:r>
              <a:rPr lang="de-DE" b="1"/>
              <a:t> = Glastemperatur</a:t>
            </a:r>
          </a:p>
          <a:p>
            <a:pPr eaLnBrk="0" hangingPunct="0"/>
            <a:r>
              <a:rPr lang="de-DE" b="1"/>
              <a:t>d = Mechanischer Verlustfaktor</a:t>
            </a:r>
          </a:p>
          <a:p>
            <a:pPr eaLnBrk="0" hangingPunct="0"/>
            <a:r>
              <a:rPr lang="de-DE" b="1">
                <a:sym typeface="Symbol" pitchFamily="18" charset="2"/>
              </a:rPr>
              <a:t>h = Schmelzviskosität</a:t>
            </a:r>
          </a:p>
          <a:p>
            <a:pPr eaLnBrk="0" hangingPunct="0"/>
            <a:r>
              <a:rPr lang="de-DE" b="1"/>
              <a:t>T</a:t>
            </a:r>
            <a:r>
              <a:rPr lang="de-DE" b="1" baseline="-25000"/>
              <a:t>m</a:t>
            </a:r>
            <a:r>
              <a:rPr lang="de-DE" b="1"/>
              <a:t> = Kristallitschmelzpunkt</a:t>
            </a:r>
          </a:p>
          <a:p>
            <a:pPr eaLnBrk="0" hangingPunct="0"/>
            <a:r>
              <a:rPr lang="de-DE" b="1"/>
              <a:t>T</a:t>
            </a:r>
            <a:r>
              <a:rPr lang="de-DE" b="1" baseline="-25000"/>
              <a:t>z</a:t>
            </a:r>
            <a:r>
              <a:rPr lang="de-DE" b="1"/>
              <a:t> = Zersetzungstemperatur</a:t>
            </a:r>
          </a:p>
        </p:txBody>
      </p:sp>
      <p:sp>
        <p:nvSpPr>
          <p:cNvPr id="650247" name="Rectangle 7"/>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Elastomere / Duroplaste</a:t>
            </a:r>
          </a:p>
        </p:txBody>
      </p:sp>
    </p:spTree>
    <p:extLst>
      <p:ext uri="{BB962C8B-B14F-4D97-AF65-F5344CB8AC3E}">
        <p14:creationId xmlns:p14="http://schemas.microsoft.com/office/powerpoint/2010/main" val="218945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3" name="Rectangle 5"/>
          <p:cNvSpPr>
            <a:spLocks noGrp="1" noChangeArrowheads="1"/>
          </p:cNvSpPr>
          <p:nvPr>
            <p:ph type="title"/>
          </p:nvPr>
        </p:nvSpPr>
        <p:spPr/>
        <p:txBody>
          <a:bodyPr/>
          <a:lstStyle/>
          <a:p>
            <a:r>
              <a:rPr lang="de-DE" altLang="de-DE" dirty="0"/>
              <a:t>Materialien im Karosseriebau</a:t>
            </a:r>
            <a:br>
              <a:rPr lang="de-DE" altLang="de-DE" dirty="0"/>
            </a:br>
            <a:r>
              <a:rPr lang="de-DE" altLang="de-DE" dirty="0">
                <a:solidFill>
                  <a:schemeClr val="tx2"/>
                </a:solidFill>
              </a:rPr>
              <a:t>Meist verwendete </a:t>
            </a:r>
            <a:r>
              <a:rPr lang="de-DE" altLang="de-DE" dirty="0" smtClean="0">
                <a:solidFill>
                  <a:schemeClr val="tx2"/>
                </a:solidFill>
              </a:rPr>
              <a:t>Materialien im Karosserie Rohbau</a:t>
            </a:r>
            <a:endParaRPr lang="de-DE" altLang="de-DE" dirty="0">
              <a:solidFill>
                <a:schemeClr val="tx2"/>
              </a:solidFill>
            </a:endParaRPr>
          </a:p>
        </p:txBody>
      </p:sp>
      <p:sp>
        <p:nvSpPr>
          <p:cNvPr id="2" name="Inhaltsplatzhalter 1"/>
          <p:cNvSpPr>
            <a:spLocks noGrp="1"/>
          </p:cNvSpPr>
          <p:nvPr>
            <p:ph idx="1"/>
          </p:nvPr>
        </p:nvSpPr>
        <p:spPr/>
        <p:txBody>
          <a:bodyPr/>
          <a:lstStyle/>
          <a:p>
            <a:r>
              <a:rPr lang="de-DE" dirty="0" err="1" smtClean="0"/>
              <a:t>R</a:t>
            </a:r>
            <a:r>
              <a:rPr lang="de-DE" baseline="-25000" dirty="0" err="1" smtClean="0"/>
              <a:t>eL</a:t>
            </a:r>
            <a:r>
              <a:rPr lang="de-DE" dirty="0" smtClean="0"/>
              <a:t>	Untere Streckgrenze</a:t>
            </a:r>
          </a:p>
          <a:p>
            <a:r>
              <a:rPr lang="de-DE" dirty="0" err="1" smtClean="0"/>
              <a:t>R</a:t>
            </a:r>
            <a:r>
              <a:rPr lang="de-DE" baseline="-25000" dirty="0" err="1" smtClean="0"/>
              <a:t>eH</a:t>
            </a:r>
            <a:r>
              <a:rPr lang="de-DE" dirty="0"/>
              <a:t>	</a:t>
            </a:r>
            <a:r>
              <a:rPr lang="de-DE" dirty="0" smtClean="0"/>
              <a:t>Obere Streckgrenze</a:t>
            </a:r>
          </a:p>
          <a:p>
            <a:r>
              <a:rPr lang="de-DE" dirty="0" err="1" smtClean="0"/>
              <a:t>R</a:t>
            </a:r>
            <a:r>
              <a:rPr lang="de-DE" baseline="-25000" dirty="0" err="1" smtClean="0"/>
              <a:t>m</a:t>
            </a:r>
            <a:r>
              <a:rPr lang="de-DE" dirty="0"/>
              <a:t>	</a:t>
            </a:r>
            <a:r>
              <a:rPr lang="de-DE" dirty="0" smtClean="0"/>
              <a:t>Zugfestigkeit</a:t>
            </a:r>
          </a:p>
          <a:p>
            <a:r>
              <a:rPr lang="de-DE" dirty="0" smtClean="0"/>
              <a:t>A</a:t>
            </a:r>
            <a:r>
              <a:rPr lang="de-DE" baseline="-25000" dirty="0" smtClean="0"/>
              <a:t>L</a:t>
            </a:r>
            <a:r>
              <a:rPr lang="de-DE" dirty="0"/>
              <a:t>	</a:t>
            </a:r>
            <a:r>
              <a:rPr lang="de-DE" dirty="0" smtClean="0"/>
              <a:t>Lüdersdehnung</a:t>
            </a:r>
            <a:endParaRPr lang="de-DE" dirty="0"/>
          </a:p>
          <a:p>
            <a:r>
              <a:rPr lang="de-DE" dirty="0" err="1" smtClean="0"/>
              <a:t>A</a:t>
            </a:r>
            <a:r>
              <a:rPr lang="de-DE" baseline="-25000" dirty="0" err="1" smtClean="0"/>
              <a:t>g</a:t>
            </a:r>
            <a:r>
              <a:rPr lang="de-DE" dirty="0" smtClean="0"/>
              <a:t>	Gleichmaßdehnung</a:t>
            </a:r>
          </a:p>
          <a:p>
            <a:r>
              <a:rPr lang="de-DE" dirty="0" smtClean="0"/>
              <a:t>A	Bruchdehnung</a:t>
            </a:r>
          </a:p>
        </p:txBody>
      </p:sp>
      <p:sp>
        <p:nvSpPr>
          <p:cNvPr id="19" name="Fußzeilenplatzhalter 2"/>
          <p:cNvSpPr>
            <a:spLocks noGrp="1"/>
          </p:cNvSpPr>
          <p:nvPr>
            <p:ph type="ftr" sz="quarter" idx="10"/>
          </p:nvPr>
        </p:nvSpPr>
        <p:spPr/>
        <p:txBody>
          <a:bodyPr/>
          <a:lstStyle/>
          <a:p>
            <a:r>
              <a:rPr lang="de-DE" altLang="de-DE"/>
              <a:t>EP/SNB Dr. Weiss </a:t>
            </a:r>
          </a:p>
        </p:txBody>
      </p:sp>
      <p:sp>
        <p:nvSpPr>
          <p:cNvPr id="20" name="Foliennummernplatzhalter 3"/>
          <p:cNvSpPr>
            <a:spLocks noGrp="1"/>
          </p:cNvSpPr>
          <p:nvPr>
            <p:ph type="sldNum" sz="quarter" idx="11"/>
          </p:nvPr>
        </p:nvSpPr>
        <p:spPr/>
        <p:txBody>
          <a:bodyPr/>
          <a:lstStyle/>
          <a:p>
            <a:fld id="{88AE9CE1-539B-43C5-9B3F-4E4DBC9E6D7A}" type="slidenum">
              <a:rPr lang="de-DE" altLang="de-DE"/>
              <a:pPr/>
              <a:t>6</a:t>
            </a:fld>
            <a:endParaRPr lang="de-DE" altLang="de-DE"/>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1" t="8043" r="1733"/>
          <a:stretch/>
        </p:blipFill>
        <p:spPr bwMode="auto">
          <a:xfrm>
            <a:off x="3934225" y="1828800"/>
            <a:ext cx="4958950" cy="475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4"/>
          <p:cNvSpPr>
            <a:spLocks noChangeArrowheads="1"/>
          </p:cNvSpPr>
          <p:nvPr/>
        </p:nvSpPr>
        <p:spPr bwMode="auto">
          <a:xfrm>
            <a:off x="5581650" y="6445250"/>
            <a:ext cx="3311525" cy="15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87350" indent="-387350" algn="r" eaLnBrk="0" hangingPunct="0">
              <a:spcBef>
                <a:spcPct val="50000"/>
              </a:spcBef>
              <a:buSzPct val="80000"/>
              <a:buFont typeface="Wingdings" pitchFamily="2" charset="2"/>
              <a:buNone/>
            </a:pPr>
            <a:r>
              <a:rPr lang="de-DE" sz="1000" b="1" dirty="0">
                <a:sym typeface="Wingdings" pitchFamily="2" charset="2"/>
              </a:rPr>
              <a:t>Quelle: </a:t>
            </a:r>
            <a:r>
              <a:rPr lang="de-DE" sz="1000" b="1" dirty="0" err="1" smtClean="0"/>
              <a:t>Wickipedia</a:t>
            </a:r>
            <a:endParaRPr lang="de-DE" sz="1000" b="1" dirty="0"/>
          </a:p>
        </p:txBody>
      </p:sp>
    </p:spTree>
    <p:extLst>
      <p:ext uri="{BB962C8B-B14F-4D97-AF65-F5344CB8AC3E}">
        <p14:creationId xmlns:p14="http://schemas.microsoft.com/office/powerpoint/2010/main" val="135680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ußzeilenplatzhalter 2"/>
          <p:cNvSpPr>
            <a:spLocks noGrp="1"/>
          </p:cNvSpPr>
          <p:nvPr>
            <p:ph type="ftr" sz="quarter" idx="10"/>
          </p:nvPr>
        </p:nvSpPr>
        <p:spPr/>
        <p:txBody>
          <a:bodyPr/>
          <a:lstStyle/>
          <a:p>
            <a:r>
              <a:rPr lang="de-DE" altLang="de-DE"/>
              <a:t>EP/SNB Dr. Weiss </a:t>
            </a:r>
          </a:p>
        </p:txBody>
      </p:sp>
      <p:sp>
        <p:nvSpPr>
          <p:cNvPr id="20" name="Foliennummernplatzhalter 3"/>
          <p:cNvSpPr>
            <a:spLocks noGrp="1"/>
          </p:cNvSpPr>
          <p:nvPr>
            <p:ph type="sldNum" sz="quarter" idx="11"/>
          </p:nvPr>
        </p:nvSpPr>
        <p:spPr/>
        <p:txBody>
          <a:bodyPr/>
          <a:lstStyle/>
          <a:p>
            <a:fld id="{88AE9CE1-539B-43C5-9B3F-4E4DBC9E6D7A}" type="slidenum">
              <a:rPr lang="de-DE" altLang="de-DE"/>
              <a:pPr/>
              <a:t>7</a:t>
            </a:fld>
            <a:endParaRPr lang="de-DE" altLang="de-DE"/>
          </a:p>
        </p:txBody>
      </p:sp>
      <p:sp>
        <p:nvSpPr>
          <p:cNvPr id="693250" name="Rectangle 2"/>
          <p:cNvSpPr>
            <a:spLocks noChangeArrowheads="1"/>
          </p:cNvSpPr>
          <p:nvPr/>
        </p:nvSpPr>
        <p:spPr bwMode="auto">
          <a:xfrm>
            <a:off x="1371600" y="1752600"/>
            <a:ext cx="38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3251" name="Text Box 3"/>
          <p:cNvSpPr txBox="1">
            <a:spLocks noChangeArrowheads="1"/>
          </p:cNvSpPr>
          <p:nvPr/>
        </p:nvSpPr>
        <p:spPr bwMode="auto">
          <a:xfrm>
            <a:off x="6805613" y="2646363"/>
            <a:ext cx="172243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de-DE" sz="2400" b="1"/>
              <a:t>Stahl</a:t>
            </a:r>
          </a:p>
          <a:p>
            <a:pPr eaLnBrk="0" hangingPunct="0"/>
            <a:endParaRPr lang="de-DE" altLang="de-DE" sz="2400" b="1"/>
          </a:p>
          <a:p>
            <a:pPr eaLnBrk="0" hangingPunct="0"/>
            <a:r>
              <a:rPr lang="de-DE" altLang="de-DE" sz="2400" b="1"/>
              <a:t>Aluminium</a:t>
            </a:r>
          </a:p>
          <a:p>
            <a:pPr eaLnBrk="0" hangingPunct="0"/>
            <a:endParaRPr lang="de-DE" altLang="de-DE" sz="2400" b="1"/>
          </a:p>
          <a:p>
            <a:pPr eaLnBrk="0" hangingPunct="0"/>
            <a:r>
              <a:rPr lang="de-DE" altLang="de-DE" sz="2400" b="1"/>
              <a:t>Kunststoff</a:t>
            </a:r>
          </a:p>
          <a:p>
            <a:pPr eaLnBrk="0" hangingPunct="0"/>
            <a:endParaRPr lang="de-DE" altLang="de-DE" sz="2400" b="1"/>
          </a:p>
          <a:p>
            <a:pPr eaLnBrk="0" hangingPunct="0"/>
            <a:r>
              <a:rPr lang="de-DE" altLang="de-DE" sz="2400" b="1"/>
              <a:t>Magnesium</a:t>
            </a:r>
          </a:p>
        </p:txBody>
      </p:sp>
      <p:sp>
        <p:nvSpPr>
          <p:cNvPr id="693252" name="AutoShape 4"/>
          <p:cNvSpPr>
            <a:spLocks noChangeArrowheads="1"/>
          </p:cNvSpPr>
          <p:nvPr/>
        </p:nvSpPr>
        <p:spPr bwMode="auto">
          <a:xfrm>
            <a:off x="6718300" y="2505075"/>
            <a:ext cx="1871663" cy="3200400"/>
          </a:xfrm>
          <a:prstGeom prst="roundRect">
            <a:avLst>
              <a:gd name="adj" fmla="val 16667"/>
            </a:avLst>
          </a:prstGeom>
          <a:noFill/>
          <a:ln w="31750">
            <a:solidFill>
              <a:srgbClr val="3366FF"/>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93253" name="Rectangle 5"/>
          <p:cNvSpPr>
            <a:spLocks noGrp="1" noChangeArrowheads="1"/>
          </p:cNvSpPr>
          <p:nvPr>
            <p:ph type="title"/>
          </p:nvPr>
        </p:nvSpPr>
        <p:spPr>
          <a:xfrm>
            <a:off x="395288" y="730250"/>
            <a:ext cx="7800975" cy="1193800"/>
          </a:xfrm>
        </p:spPr>
        <p:txBody>
          <a:bodyPr/>
          <a:lstStyle/>
          <a:p>
            <a:r>
              <a:rPr lang="de-DE" altLang="de-DE" dirty="0"/>
              <a:t>Materialien im Karosseriebau</a:t>
            </a:r>
            <a:br>
              <a:rPr lang="de-DE" altLang="de-DE" dirty="0"/>
            </a:br>
            <a:r>
              <a:rPr lang="de-DE" altLang="de-DE" dirty="0">
                <a:solidFill>
                  <a:schemeClr val="tx2"/>
                </a:solidFill>
              </a:rPr>
              <a:t>Meist verwendete </a:t>
            </a:r>
            <a:r>
              <a:rPr lang="de-DE" altLang="de-DE" dirty="0" smtClean="0">
                <a:solidFill>
                  <a:schemeClr val="tx2"/>
                </a:solidFill>
              </a:rPr>
              <a:t>Materialien im Karosserie Rohbau</a:t>
            </a:r>
            <a:endParaRPr lang="de-DE" altLang="de-DE" dirty="0">
              <a:solidFill>
                <a:schemeClr val="tx2"/>
              </a:solidFill>
            </a:endParaRPr>
          </a:p>
        </p:txBody>
      </p:sp>
      <p:sp>
        <p:nvSpPr>
          <p:cNvPr id="693254" name="Line 6"/>
          <p:cNvSpPr>
            <a:spLocks noChangeShapeType="1"/>
          </p:cNvSpPr>
          <p:nvPr/>
        </p:nvSpPr>
        <p:spPr bwMode="auto">
          <a:xfrm flipV="1">
            <a:off x="898525" y="2349500"/>
            <a:ext cx="0" cy="376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
        <p:nvSpPr>
          <p:cNvPr id="693255" name="Line 7"/>
          <p:cNvSpPr>
            <a:spLocks noChangeShapeType="1"/>
          </p:cNvSpPr>
          <p:nvPr/>
        </p:nvSpPr>
        <p:spPr bwMode="auto">
          <a:xfrm>
            <a:off x="898525" y="6113463"/>
            <a:ext cx="53292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
        <p:nvSpPr>
          <p:cNvPr id="693256" name="Text Box 8"/>
          <p:cNvSpPr txBox="1">
            <a:spLocks noChangeArrowheads="1"/>
          </p:cNvSpPr>
          <p:nvPr/>
        </p:nvSpPr>
        <p:spPr bwMode="auto">
          <a:xfrm>
            <a:off x="2914650" y="6113463"/>
            <a:ext cx="1012113"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altLang="de-DE" dirty="0" smtClean="0"/>
              <a:t>Dehnung</a:t>
            </a:r>
            <a:endParaRPr lang="de-DE" altLang="de-DE" dirty="0"/>
          </a:p>
        </p:txBody>
      </p:sp>
      <p:sp>
        <p:nvSpPr>
          <p:cNvPr id="693257" name="Text Box 9"/>
          <p:cNvSpPr txBox="1">
            <a:spLocks noChangeArrowheads="1"/>
          </p:cNvSpPr>
          <p:nvPr/>
        </p:nvSpPr>
        <p:spPr bwMode="auto">
          <a:xfrm rot="-5400000">
            <a:off x="161022" y="4233051"/>
            <a:ext cx="1108294"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altLang="de-DE" dirty="0" smtClean="0"/>
              <a:t>Spannung</a:t>
            </a:r>
            <a:endParaRPr lang="de-DE" altLang="de-DE" dirty="0"/>
          </a:p>
        </p:txBody>
      </p:sp>
      <p:grpSp>
        <p:nvGrpSpPr>
          <p:cNvPr id="693258" name="Group 10"/>
          <p:cNvGrpSpPr>
            <a:grpSpLocks/>
          </p:cNvGrpSpPr>
          <p:nvPr/>
        </p:nvGrpSpPr>
        <p:grpSpPr bwMode="auto">
          <a:xfrm>
            <a:off x="898525" y="4602163"/>
            <a:ext cx="2511425" cy="1511300"/>
            <a:chOff x="249" y="3113"/>
            <a:chExt cx="1582" cy="952"/>
          </a:xfrm>
        </p:grpSpPr>
        <p:sp>
          <p:nvSpPr>
            <p:cNvPr id="693259" name="Freeform 11"/>
            <p:cNvSpPr>
              <a:spLocks/>
            </p:cNvSpPr>
            <p:nvPr/>
          </p:nvSpPr>
          <p:spPr bwMode="auto">
            <a:xfrm>
              <a:off x="249" y="3113"/>
              <a:ext cx="1443" cy="952"/>
            </a:xfrm>
            <a:custGeom>
              <a:avLst/>
              <a:gdLst>
                <a:gd name="T0" fmla="*/ 0 w 1443"/>
                <a:gd name="T1" fmla="*/ 952 h 952"/>
                <a:gd name="T2" fmla="*/ 817 w 1443"/>
                <a:gd name="T3" fmla="*/ 174 h 952"/>
                <a:gd name="T4" fmla="*/ 1056 w 1443"/>
                <a:gd name="T5" fmla="*/ 25 h 952"/>
                <a:gd name="T6" fmla="*/ 1278 w 1443"/>
                <a:gd name="T7" fmla="*/ 25 h 952"/>
                <a:gd name="T8" fmla="*/ 1443 w 1443"/>
                <a:gd name="T9" fmla="*/ 112 h 952"/>
              </a:gdLst>
              <a:ahLst/>
              <a:cxnLst>
                <a:cxn ang="0">
                  <a:pos x="T0" y="T1"/>
                </a:cxn>
                <a:cxn ang="0">
                  <a:pos x="T2" y="T3"/>
                </a:cxn>
                <a:cxn ang="0">
                  <a:pos x="T4" y="T5"/>
                </a:cxn>
                <a:cxn ang="0">
                  <a:pos x="T6" y="T7"/>
                </a:cxn>
                <a:cxn ang="0">
                  <a:pos x="T8" y="T9"/>
                </a:cxn>
              </a:cxnLst>
              <a:rect l="0" t="0" r="r" b="b"/>
              <a:pathLst>
                <a:path w="1443" h="952">
                  <a:moveTo>
                    <a:pt x="0" y="952"/>
                  </a:moveTo>
                  <a:lnTo>
                    <a:pt x="817" y="174"/>
                  </a:lnTo>
                  <a:cubicBezTo>
                    <a:pt x="993" y="19"/>
                    <a:pt x="979" y="50"/>
                    <a:pt x="1056" y="25"/>
                  </a:cubicBezTo>
                  <a:cubicBezTo>
                    <a:pt x="1133" y="0"/>
                    <a:pt x="1213" y="11"/>
                    <a:pt x="1278" y="25"/>
                  </a:cubicBezTo>
                  <a:lnTo>
                    <a:pt x="1443" y="112"/>
                  </a:lnTo>
                </a:path>
              </a:pathLst>
            </a:custGeom>
            <a:noFill/>
            <a:ln w="38100" cap="flat" cmpd="sng">
              <a:solidFill>
                <a:srgbClr val="3366FF"/>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
          <p:nvSpPr>
            <p:cNvPr id="693260" name="Text Box 12"/>
            <p:cNvSpPr txBox="1">
              <a:spLocks noChangeArrowheads="1"/>
            </p:cNvSpPr>
            <p:nvPr/>
          </p:nvSpPr>
          <p:spPr bwMode="auto">
            <a:xfrm>
              <a:off x="1104" y="3238"/>
              <a:ext cx="727"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altLang="de-DE">
                  <a:solidFill>
                    <a:srgbClr val="3333FF"/>
                  </a:solidFill>
                </a:rPr>
                <a:t>Aluminium</a:t>
              </a:r>
            </a:p>
          </p:txBody>
        </p:sp>
      </p:grpSp>
      <p:grpSp>
        <p:nvGrpSpPr>
          <p:cNvPr id="693261" name="Group 13"/>
          <p:cNvGrpSpPr>
            <a:grpSpLocks/>
          </p:cNvGrpSpPr>
          <p:nvPr/>
        </p:nvGrpSpPr>
        <p:grpSpPr bwMode="auto">
          <a:xfrm>
            <a:off x="898525" y="3722688"/>
            <a:ext cx="3448050" cy="2390775"/>
            <a:chOff x="249" y="2559"/>
            <a:chExt cx="2172" cy="1506"/>
          </a:xfrm>
        </p:grpSpPr>
        <p:sp>
          <p:nvSpPr>
            <p:cNvPr id="693262" name="Freeform 14"/>
            <p:cNvSpPr>
              <a:spLocks/>
            </p:cNvSpPr>
            <p:nvPr/>
          </p:nvSpPr>
          <p:spPr bwMode="auto">
            <a:xfrm>
              <a:off x="249" y="2559"/>
              <a:ext cx="2172" cy="1506"/>
            </a:xfrm>
            <a:custGeom>
              <a:avLst/>
              <a:gdLst>
                <a:gd name="T0" fmla="*/ 0 w 2172"/>
                <a:gd name="T1" fmla="*/ 1506 h 1506"/>
                <a:gd name="T2" fmla="*/ 390 w 2172"/>
                <a:gd name="T3" fmla="*/ 363 h 1506"/>
                <a:gd name="T4" fmla="*/ 405 w 2172"/>
                <a:gd name="T5" fmla="*/ 423 h 1506"/>
                <a:gd name="T6" fmla="*/ 426 w 2172"/>
                <a:gd name="T7" fmla="*/ 363 h 1506"/>
                <a:gd name="T8" fmla="*/ 435 w 2172"/>
                <a:gd name="T9" fmla="*/ 423 h 1506"/>
                <a:gd name="T10" fmla="*/ 454 w 2172"/>
                <a:gd name="T11" fmla="*/ 372 h 1506"/>
                <a:gd name="T12" fmla="*/ 478 w 2172"/>
                <a:gd name="T13" fmla="*/ 416 h 1506"/>
                <a:gd name="T14" fmla="*/ 588 w 2172"/>
                <a:gd name="T15" fmla="*/ 279 h 1506"/>
                <a:gd name="T16" fmla="*/ 825 w 2172"/>
                <a:gd name="T17" fmla="*/ 111 h 1506"/>
                <a:gd name="T18" fmla="*/ 1110 w 2172"/>
                <a:gd name="T19" fmla="*/ 36 h 1506"/>
                <a:gd name="T20" fmla="*/ 1476 w 2172"/>
                <a:gd name="T21" fmla="*/ 3 h 1506"/>
                <a:gd name="T22" fmla="*/ 1806 w 2172"/>
                <a:gd name="T23" fmla="*/ 18 h 1506"/>
                <a:gd name="T24" fmla="*/ 2117 w 2172"/>
                <a:gd name="T25" fmla="*/ 120 h 1506"/>
                <a:gd name="T26" fmla="*/ 2161 w 2172"/>
                <a:gd name="T27" fmla="*/ 164 h 1506"/>
                <a:gd name="T28" fmla="*/ 2172 w 2172"/>
                <a:gd name="T29" fmla="*/ 176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2" h="1506">
                  <a:moveTo>
                    <a:pt x="0" y="1506"/>
                  </a:moveTo>
                  <a:lnTo>
                    <a:pt x="390" y="363"/>
                  </a:lnTo>
                  <a:lnTo>
                    <a:pt x="405" y="423"/>
                  </a:lnTo>
                  <a:lnTo>
                    <a:pt x="426" y="363"/>
                  </a:lnTo>
                  <a:lnTo>
                    <a:pt x="435" y="423"/>
                  </a:lnTo>
                  <a:lnTo>
                    <a:pt x="454" y="372"/>
                  </a:lnTo>
                  <a:cubicBezTo>
                    <a:pt x="462" y="372"/>
                    <a:pt x="455" y="437"/>
                    <a:pt x="478" y="416"/>
                  </a:cubicBezTo>
                  <a:cubicBezTo>
                    <a:pt x="500" y="401"/>
                    <a:pt x="530" y="330"/>
                    <a:pt x="588" y="279"/>
                  </a:cubicBezTo>
                  <a:cubicBezTo>
                    <a:pt x="623" y="235"/>
                    <a:pt x="785" y="134"/>
                    <a:pt x="825" y="111"/>
                  </a:cubicBezTo>
                  <a:cubicBezTo>
                    <a:pt x="911" y="77"/>
                    <a:pt x="1017" y="60"/>
                    <a:pt x="1110" y="36"/>
                  </a:cubicBezTo>
                  <a:cubicBezTo>
                    <a:pt x="1298" y="20"/>
                    <a:pt x="1325" y="0"/>
                    <a:pt x="1476" y="3"/>
                  </a:cubicBezTo>
                  <a:cubicBezTo>
                    <a:pt x="1502" y="3"/>
                    <a:pt x="1788" y="4"/>
                    <a:pt x="1806" y="18"/>
                  </a:cubicBezTo>
                  <a:cubicBezTo>
                    <a:pt x="2001" y="54"/>
                    <a:pt x="2083" y="97"/>
                    <a:pt x="2117" y="120"/>
                  </a:cubicBezTo>
                  <a:cubicBezTo>
                    <a:pt x="2136" y="133"/>
                    <a:pt x="2147" y="146"/>
                    <a:pt x="2161" y="164"/>
                  </a:cubicBezTo>
                  <a:cubicBezTo>
                    <a:pt x="2164" y="168"/>
                    <a:pt x="2172" y="176"/>
                    <a:pt x="2172" y="176"/>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
          <p:nvSpPr>
            <p:cNvPr id="693263" name="Text Box 15"/>
            <p:cNvSpPr txBox="1">
              <a:spLocks noChangeArrowheads="1"/>
            </p:cNvSpPr>
            <p:nvPr/>
          </p:nvSpPr>
          <p:spPr bwMode="auto">
            <a:xfrm>
              <a:off x="1302" y="2641"/>
              <a:ext cx="69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altLang="de-DE"/>
                <a:t>Mild Steel</a:t>
              </a:r>
            </a:p>
          </p:txBody>
        </p:sp>
      </p:grpSp>
      <p:grpSp>
        <p:nvGrpSpPr>
          <p:cNvPr id="693264" name="Group 16"/>
          <p:cNvGrpSpPr>
            <a:grpSpLocks/>
          </p:cNvGrpSpPr>
          <p:nvPr/>
        </p:nvGrpSpPr>
        <p:grpSpPr bwMode="auto">
          <a:xfrm>
            <a:off x="898525" y="2703513"/>
            <a:ext cx="3133725" cy="3409950"/>
            <a:chOff x="249" y="1917"/>
            <a:chExt cx="1974" cy="2148"/>
          </a:xfrm>
        </p:grpSpPr>
        <p:sp>
          <p:nvSpPr>
            <p:cNvPr id="693265" name="Freeform 17"/>
            <p:cNvSpPr>
              <a:spLocks/>
            </p:cNvSpPr>
            <p:nvPr/>
          </p:nvSpPr>
          <p:spPr bwMode="auto">
            <a:xfrm>
              <a:off x="249" y="1917"/>
              <a:ext cx="1053" cy="2148"/>
            </a:xfrm>
            <a:custGeom>
              <a:avLst/>
              <a:gdLst>
                <a:gd name="T0" fmla="*/ 0 w 1053"/>
                <a:gd name="T1" fmla="*/ 2148 h 2148"/>
                <a:gd name="T2" fmla="*/ 630 w 1053"/>
                <a:gd name="T3" fmla="*/ 186 h 2148"/>
                <a:gd name="T4" fmla="*/ 795 w 1053"/>
                <a:gd name="T5" fmla="*/ 54 h 2148"/>
                <a:gd name="T6" fmla="*/ 1053 w 1053"/>
                <a:gd name="T7" fmla="*/ 0 h 2148"/>
              </a:gdLst>
              <a:ahLst/>
              <a:cxnLst>
                <a:cxn ang="0">
                  <a:pos x="T0" y="T1"/>
                </a:cxn>
                <a:cxn ang="0">
                  <a:pos x="T2" y="T3"/>
                </a:cxn>
                <a:cxn ang="0">
                  <a:pos x="T4" y="T5"/>
                </a:cxn>
                <a:cxn ang="0">
                  <a:pos x="T6" y="T7"/>
                </a:cxn>
              </a:cxnLst>
              <a:rect l="0" t="0" r="r" b="b"/>
              <a:pathLst>
                <a:path w="1053" h="2148">
                  <a:moveTo>
                    <a:pt x="0" y="2148"/>
                  </a:moveTo>
                  <a:cubicBezTo>
                    <a:pt x="242" y="1454"/>
                    <a:pt x="426" y="921"/>
                    <a:pt x="630" y="186"/>
                  </a:cubicBezTo>
                  <a:cubicBezTo>
                    <a:pt x="675" y="117"/>
                    <a:pt x="696" y="90"/>
                    <a:pt x="795" y="54"/>
                  </a:cubicBezTo>
                  <a:lnTo>
                    <a:pt x="1053" y="0"/>
                  </a:ln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de-DE"/>
            </a:p>
          </p:txBody>
        </p:sp>
        <p:sp>
          <p:nvSpPr>
            <p:cNvPr id="693266" name="Text Box 18"/>
            <p:cNvSpPr txBox="1">
              <a:spLocks noChangeArrowheads="1"/>
            </p:cNvSpPr>
            <p:nvPr/>
          </p:nvSpPr>
          <p:spPr bwMode="auto">
            <a:xfrm>
              <a:off x="976" y="2069"/>
              <a:ext cx="1247"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altLang="de-DE">
                  <a:solidFill>
                    <a:srgbClr val="FF0000"/>
                  </a:solidFill>
                </a:rPr>
                <a:t>High Strength Steel</a:t>
              </a:r>
            </a:p>
          </p:txBody>
        </p:sp>
      </p:grpSp>
      <p:sp>
        <p:nvSpPr>
          <p:cNvPr id="21" name="Text Box 8"/>
          <p:cNvSpPr txBox="1">
            <a:spLocks noChangeArrowheads="1"/>
          </p:cNvSpPr>
          <p:nvPr/>
        </p:nvSpPr>
        <p:spPr bwMode="auto">
          <a:xfrm>
            <a:off x="571807" y="2349500"/>
            <a:ext cx="303586"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de-DE" altLang="de-DE" dirty="0" smtClean="0"/>
              <a:t>σ</a:t>
            </a:r>
            <a:endParaRPr lang="de-DE" altLang="de-DE" dirty="0"/>
          </a:p>
        </p:txBody>
      </p:sp>
      <p:sp>
        <p:nvSpPr>
          <p:cNvPr id="22" name="Text Box 8"/>
          <p:cNvSpPr txBox="1">
            <a:spLocks noChangeArrowheads="1"/>
          </p:cNvSpPr>
          <p:nvPr/>
        </p:nvSpPr>
        <p:spPr bwMode="auto">
          <a:xfrm>
            <a:off x="6012160" y="6093296"/>
            <a:ext cx="282748" cy="371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l-GR" altLang="de-DE" dirty="0" smtClean="0"/>
              <a:t>ε</a:t>
            </a:r>
            <a:endParaRPr lang="de-DE" altLang="de-DE" dirty="0"/>
          </a:p>
        </p:txBody>
      </p:sp>
    </p:spTree>
    <p:extLst>
      <p:ext uri="{BB962C8B-B14F-4D97-AF65-F5344CB8AC3E}">
        <p14:creationId xmlns:p14="http://schemas.microsoft.com/office/powerpoint/2010/main" val="433323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32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3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3" name="Rectangle 5"/>
          <p:cNvSpPr>
            <a:spLocks noGrp="1" noChangeArrowheads="1"/>
          </p:cNvSpPr>
          <p:nvPr>
            <p:ph type="title"/>
          </p:nvPr>
        </p:nvSpPr>
        <p:spPr/>
        <p:txBody>
          <a:bodyPr/>
          <a:lstStyle/>
          <a:p>
            <a:r>
              <a:rPr lang="de-DE" altLang="de-DE" dirty="0"/>
              <a:t>Materialien im Karosseriebau</a:t>
            </a:r>
            <a:br>
              <a:rPr lang="de-DE" altLang="de-DE" dirty="0"/>
            </a:br>
            <a:r>
              <a:rPr lang="de-DE" altLang="de-DE" dirty="0" smtClean="0">
                <a:solidFill>
                  <a:schemeClr val="tx2"/>
                </a:solidFill>
              </a:rPr>
              <a:t>Leichtbau mit Hochfesten Stählen</a:t>
            </a:r>
            <a:endParaRPr lang="de-DE" altLang="de-DE" dirty="0">
              <a:solidFill>
                <a:schemeClr val="tx2"/>
              </a:solidFill>
            </a:endParaRPr>
          </a:p>
        </p:txBody>
      </p:sp>
      <p:sp>
        <p:nvSpPr>
          <p:cNvPr id="2" name="Inhaltsplatzhalter 1"/>
          <p:cNvSpPr>
            <a:spLocks noGrp="1"/>
          </p:cNvSpPr>
          <p:nvPr>
            <p:ph idx="1"/>
          </p:nvPr>
        </p:nvSpPr>
        <p:spPr/>
        <p:txBody>
          <a:bodyPr/>
          <a:lstStyle/>
          <a:p>
            <a:r>
              <a:rPr lang="de-DE" dirty="0" smtClean="0"/>
              <a:t>Wie funktioniert Leichtbau mit hochfesten Stählen, wenn der E-Modul doch gleich ist?</a:t>
            </a:r>
            <a:endParaRPr lang="de-DE" dirty="0"/>
          </a:p>
        </p:txBody>
      </p:sp>
      <p:sp>
        <p:nvSpPr>
          <p:cNvPr id="19" name="Fußzeilenplatzhalter 2"/>
          <p:cNvSpPr>
            <a:spLocks noGrp="1"/>
          </p:cNvSpPr>
          <p:nvPr>
            <p:ph type="ftr" sz="quarter" idx="10"/>
          </p:nvPr>
        </p:nvSpPr>
        <p:spPr/>
        <p:txBody>
          <a:bodyPr/>
          <a:lstStyle/>
          <a:p>
            <a:r>
              <a:rPr lang="de-DE" altLang="de-DE"/>
              <a:t>EP/SNB Dr. Weiss </a:t>
            </a:r>
          </a:p>
        </p:txBody>
      </p:sp>
      <p:sp>
        <p:nvSpPr>
          <p:cNvPr id="20" name="Foliennummernplatzhalter 3"/>
          <p:cNvSpPr>
            <a:spLocks noGrp="1"/>
          </p:cNvSpPr>
          <p:nvPr>
            <p:ph type="sldNum" sz="quarter" idx="11"/>
          </p:nvPr>
        </p:nvSpPr>
        <p:spPr/>
        <p:txBody>
          <a:bodyPr/>
          <a:lstStyle/>
          <a:p>
            <a:fld id="{88AE9CE1-539B-43C5-9B3F-4E4DBC9E6D7A}" type="slidenum">
              <a:rPr lang="de-DE" altLang="de-DE"/>
              <a:pPr/>
              <a:t>8</a:t>
            </a:fld>
            <a:endParaRPr lang="de-DE" altLang="de-DE"/>
          </a:p>
        </p:txBody>
      </p:sp>
      <p:sp>
        <p:nvSpPr>
          <p:cNvPr id="693250" name="Rectangle 2"/>
          <p:cNvSpPr>
            <a:spLocks noChangeArrowheads="1"/>
          </p:cNvSpPr>
          <p:nvPr/>
        </p:nvSpPr>
        <p:spPr bwMode="auto">
          <a:xfrm>
            <a:off x="1371600" y="1752600"/>
            <a:ext cx="38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 name="Textfeld 21"/>
          <p:cNvSpPr txBox="1"/>
          <p:nvPr/>
        </p:nvSpPr>
        <p:spPr>
          <a:xfrm rot="20188244">
            <a:off x="1981257" y="4117027"/>
            <a:ext cx="4207242" cy="523220"/>
          </a:xfrm>
          <a:prstGeom prst="rect">
            <a:avLst/>
          </a:prstGeom>
          <a:solidFill>
            <a:schemeClr val="accent1">
              <a:alpha val="70000"/>
            </a:schemeClr>
          </a:solidFill>
        </p:spPr>
        <p:txBody>
          <a:bodyPr wrap="none" rtlCol="0">
            <a:spAutoFit/>
          </a:bodyPr>
          <a:lstStyle/>
          <a:p>
            <a:pPr algn="ctr"/>
            <a:r>
              <a:rPr lang="de-DE" sz="2800" b="1" dirty="0" smtClean="0">
                <a:solidFill>
                  <a:srgbClr val="FF0000"/>
                </a:solidFill>
              </a:rPr>
              <a:t>Crashdiagramm einfügen!</a:t>
            </a:r>
            <a:endParaRPr lang="de-DE" sz="2800" b="1" dirty="0">
              <a:solidFill>
                <a:srgbClr val="FF0000"/>
              </a:solidFill>
            </a:endParaRPr>
          </a:p>
        </p:txBody>
      </p:sp>
      <p:sp>
        <p:nvSpPr>
          <p:cNvPr id="23" name="Text Box 4"/>
          <p:cNvSpPr txBox="1">
            <a:spLocks noChangeArrowheads="1"/>
          </p:cNvSpPr>
          <p:nvPr/>
        </p:nvSpPr>
        <p:spPr bwMode="auto">
          <a:xfrm>
            <a:off x="7289594" y="6124113"/>
            <a:ext cx="160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lgn="l" rtl="0" fontAlgn="base">
              <a:spcBef>
                <a:spcPct val="0"/>
              </a:spcBef>
              <a:spcAft>
                <a:spcPct val="0"/>
              </a:spcAft>
              <a:defRPr kern="1200">
                <a:solidFill>
                  <a:schemeClr val="tx1"/>
                </a:solidFill>
                <a:latin typeface="CorpoS" pitchFamily="2" charset="0"/>
                <a:ea typeface="+mn-ea"/>
                <a:cs typeface="+mn-cs"/>
              </a:defRPr>
            </a:lvl1pPr>
            <a:lvl2pPr marL="457200" algn="l" rtl="0" fontAlgn="base">
              <a:spcBef>
                <a:spcPct val="0"/>
              </a:spcBef>
              <a:spcAft>
                <a:spcPct val="0"/>
              </a:spcAft>
              <a:defRPr kern="1200">
                <a:solidFill>
                  <a:schemeClr val="tx1"/>
                </a:solidFill>
                <a:latin typeface="CorpoS" pitchFamily="2" charset="0"/>
                <a:ea typeface="+mn-ea"/>
                <a:cs typeface="+mn-cs"/>
              </a:defRPr>
            </a:lvl2pPr>
            <a:lvl3pPr marL="914400" algn="l" rtl="0" fontAlgn="base">
              <a:spcBef>
                <a:spcPct val="0"/>
              </a:spcBef>
              <a:spcAft>
                <a:spcPct val="0"/>
              </a:spcAft>
              <a:defRPr kern="1200">
                <a:solidFill>
                  <a:schemeClr val="tx1"/>
                </a:solidFill>
                <a:latin typeface="CorpoS" pitchFamily="2" charset="0"/>
                <a:ea typeface="+mn-ea"/>
                <a:cs typeface="+mn-cs"/>
              </a:defRPr>
            </a:lvl3pPr>
            <a:lvl4pPr marL="1371600" algn="l" rtl="0" fontAlgn="base">
              <a:spcBef>
                <a:spcPct val="0"/>
              </a:spcBef>
              <a:spcAft>
                <a:spcPct val="0"/>
              </a:spcAft>
              <a:defRPr kern="1200">
                <a:solidFill>
                  <a:schemeClr val="tx1"/>
                </a:solidFill>
                <a:latin typeface="CorpoS" pitchFamily="2" charset="0"/>
                <a:ea typeface="+mn-ea"/>
                <a:cs typeface="+mn-cs"/>
              </a:defRPr>
            </a:lvl4pPr>
            <a:lvl5pPr marL="1828800" algn="l" rtl="0" fontAlgn="base">
              <a:spcBef>
                <a:spcPct val="0"/>
              </a:spcBef>
              <a:spcAft>
                <a:spcPct val="0"/>
              </a:spcAft>
              <a:defRPr kern="1200">
                <a:solidFill>
                  <a:schemeClr val="tx1"/>
                </a:solidFill>
                <a:latin typeface="CorpoS" pitchFamily="2" charset="0"/>
                <a:ea typeface="+mn-ea"/>
                <a:cs typeface="+mn-cs"/>
              </a:defRPr>
            </a:lvl5pPr>
            <a:lvl6pPr marL="2286000" algn="l" defTabSz="914400" rtl="0" eaLnBrk="1" latinLnBrk="0" hangingPunct="1">
              <a:defRPr kern="1200">
                <a:solidFill>
                  <a:schemeClr val="tx1"/>
                </a:solidFill>
                <a:latin typeface="CorpoS" pitchFamily="2" charset="0"/>
                <a:ea typeface="+mn-ea"/>
                <a:cs typeface="+mn-cs"/>
              </a:defRPr>
            </a:lvl6pPr>
            <a:lvl7pPr marL="2743200" algn="l" defTabSz="914400" rtl="0" eaLnBrk="1" latinLnBrk="0" hangingPunct="1">
              <a:defRPr kern="1200">
                <a:solidFill>
                  <a:schemeClr val="tx1"/>
                </a:solidFill>
                <a:latin typeface="CorpoS" pitchFamily="2" charset="0"/>
                <a:ea typeface="+mn-ea"/>
                <a:cs typeface="+mn-cs"/>
              </a:defRPr>
            </a:lvl7pPr>
            <a:lvl8pPr marL="3200400" algn="l" defTabSz="914400" rtl="0" eaLnBrk="1" latinLnBrk="0" hangingPunct="1">
              <a:defRPr kern="1200">
                <a:solidFill>
                  <a:schemeClr val="tx1"/>
                </a:solidFill>
                <a:latin typeface="CorpoS" pitchFamily="2" charset="0"/>
                <a:ea typeface="+mn-ea"/>
                <a:cs typeface="+mn-cs"/>
              </a:defRPr>
            </a:lvl8pPr>
            <a:lvl9pPr marL="3657600" algn="l" defTabSz="914400" rtl="0" eaLnBrk="1" latinLnBrk="0" hangingPunct="1">
              <a:defRPr kern="1200">
                <a:solidFill>
                  <a:schemeClr val="tx1"/>
                </a:solidFill>
                <a:latin typeface="CorpoS" pitchFamily="2" charset="0"/>
                <a:ea typeface="+mn-ea"/>
                <a:cs typeface="+mn-cs"/>
              </a:defRPr>
            </a:lvl9pPr>
          </a:lstStyle>
          <a:p>
            <a:pPr algn="r" eaLnBrk="0" hangingPunct="0"/>
            <a:r>
              <a:rPr lang="de-DE" sz="2400" b="1" dirty="0" smtClean="0">
                <a:solidFill>
                  <a:srgbClr val="FF0000"/>
                </a:solidFill>
              </a:rPr>
              <a:t>Crashrohr!</a:t>
            </a:r>
            <a:endParaRPr lang="de-DE" sz="2400" b="1" dirty="0">
              <a:solidFill>
                <a:srgbClr val="FF0000"/>
              </a:solidFill>
            </a:endParaRPr>
          </a:p>
        </p:txBody>
      </p:sp>
    </p:spTree>
    <p:extLst>
      <p:ext uri="{BB962C8B-B14F-4D97-AF65-F5344CB8AC3E}">
        <p14:creationId xmlns:p14="http://schemas.microsoft.com/office/powerpoint/2010/main" val="3491166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0"/>
          </p:nvPr>
        </p:nvSpPr>
        <p:spPr/>
        <p:txBody>
          <a:bodyPr/>
          <a:lstStyle/>
          <a:p>
            <a:r>
              <a:rPr lang="de-DE"/>
              <a:t>4 Materialien im Karosseriebau </a:t>
            </a:r>
          </a:p>
        </p:txBody>
      </p:sp>
      <p:sp>
        <p:nvSpPr>
          <p:cNvPr id="6" name="Foliennummernplatzhalter 5"/>
          <p:cNvSpPr>
            <a:spLocks noGrp="1"/>
          </p:cNvSpPr>
          <p:nvPr>
            <p:ph type="sldNum" sz="quarter" idx="11"/>
          </p:nvPr>
        </p:nvSpPr>
        <p:spPr/>
        <p:txBody>
          <a:bodyPr/>
          <a:lstStyle/>
          <a:p>
            <a:fld id="{89BDE533-BCFC-4749-A91C-5570BBB4F5D6}" type="slidenum">
              <a:rPr lang="de-DE"/>
              <a:pPr/>
              <a:t>9</a:t>
            </a:fld>
            <a:endParaRPr lang="de-DE"/>
          </a:p>
        </p:txBody>
      </p:sp>
      <p:sp>
        <p:nvSpPr>
          <p:cNvPr id="644098" name="Text Box 2"/>
          <p:cNvSpPr txBox="1">
            <a:spLocks noChangeArrowheads="1"/>
          </p:cNvSpPr>
          <p:nvPr/>
        </p:nvSpPr>
        <p:spPr bwMode="auto">
          <a:xfrm>
            <a:off x="395288" y="6016625"/>
            <a:ext cx="79390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de-DE" sz="1600" b="1"/>
              <a:t>** Aluminium- und Magnesiumbleche</a:t>
            </a:r>
          </a:p>
          <a:p>
            <a:pPr eaLnBrk="0" hangingPunct="0"/>
            <a:r>
              <a:rPr lang="de-DE" sz="1600" b="1"/>
              <a:t>*L-IP/TWIP noch in der Forschung</a:t>
            </a:r>
          </a:p>
        </p:txBody>
      </p:sp>
      <p:pic>
        <p:nvPicPr>
          <p:cNvPr id="644099" name="Picture 3" descr="bild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7800975" cy="4164012"/>
          </a:xfrm>
          <a:prstGeom prst="rect">
            <a:avLst/>
          </a:prstGeom>
          <a:noFill/>
          <a:extLst>
            <a:ext uri="{909E8E84-426E-40DD-AFC4-6F175D3DCCD1}">
              <a14:hiddenFill xmlns:a14="http://schemas.microsoft.com/office/drawing/2010/main">
                <a:solidFill>
                  <a:srgbClr val="FFFFFF"/>
                </a:solidFill>
              </a14:hiddenFill>
            </a:ext>
          </a:extLst>
        </p:spPr>
      </p:pic>
      <p:sp>
        <p:nvSpPr>
          <p:cNvPr id="644100" name="Rectangle 4"/>
          <p:cNvSpPr>
            <a:spLocks noGrp="1" noChangeArrowheads="1"/>
          </p:cNvSpPr>
          <p:nvPr>
            <p:ph type="title"/>
          </p:nvPr>
        </p:nvSpPr>
        <p:spPr>
          <a:xfrm>
            <a:off x="395288" y="730250"/>
            <a:ext cx="7800975" cy="1193800"/>
          </a:xfrm>
        </p:spPr>
        <p:txBody>
          <a:bodyPr/>
          <a:lstStyle/>
          <a:p>
            <a:r>
              <a:rPr lang="de-DE"/>
              <a:t>Materialien im Karosseriebau</a:t>
            </a:r>
            <a:br>
              <a:rPr lang="de-DE"/>
            </a:br>
            <a:r>
              <a:rPr lang="de-DE">
                <a:solidFill>
                  <a:schemeClr val="tx2"/>
                </a:solidFill>
              </a:rPr>
              <a:t>Vergleich Aluminium / Magnesium und Stahlwerkstoffe</a:t>
            </a:r>
          </a:p>
        </p:txBody>
      </p:sp>
    </p:spTree>
    <p:extLst>
      <p:ext uri="{BB962C8B-B14F-4D97-AF65-F5344CB8AC3E}">
        <p14:creationId xmlns:p14="http://schemas.microsoft.com/office/powerpoint/2010/main" val="2188029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aimler_PowerPoint_Presentations_071005_de">
  <a:themeElements>
    <a:clrScheme name="Daimler_PowerPoint_Presentations_071005_de 1">
      <a:dk1>
        <a:srgbClr val="000000"/>
      </a:dk1>
      <a:lt1>
        <a:srgbClr val="FFFFFF"/>
      </a:lt1>
      <a:dk2>
        <a:srgbClr val="182B45"/>
      </a:dk2>
      <a:lt2>
        <a:srgbClr val="3F9AC9"/>
      </a:lt2>
      <a:accent1>
        <a:srgbClr val="D2D4D6"/>
      </a:accent1>
      <a:accent2>
        <a:srgbClr val="76787A"/>
      </a:accent2>
      <a:accent3>
        <a:srgbClr val="FFFFFF"/>
      </a:accent3>
      <a:accent4>
        <a:srgbClr val="000000"/>
      </a:accent4>
      <a:accent5>
        <a:srgbClr val="E5E6E8"/>
      </a:accent5>
      <a:accent6>
        <a:srgbClr val="6A6C6E"/>
      </a:accent6>
      <a:hlink>
        <a:srgbClr val="AFB2B4"/>
      </a:hlink>
      <a:folHlink>
        <a:srgbClr val="DFE0E2"/>
      </a:folHlink>
    </a:clrScheme>
    <a:fontScheme name="Daimler_PowerPoint_Presentations_071005_de">
      <a:majorFont>
        <a:latin typeface="CorpoS"/>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CorpoS" pitchFamily="2"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CorpoS" pitchFamily="2" charset="0"/>
          </a:defRPr>
        </a:defPPr>
      </a:lstStyle>
    </a:lnDef>
  </a:objectDefaults>
  <a:extraClrSchemeLst>
    <a:extraClrScheme>
      <a:clrScheme name="Daimler_PowerPoint_Presentations_071005_de 1">
        <a:dk1>
          <a:srgbClr val="000000"/>
        </a:dk1>
        <a:lt1>
          <a:srgbClr val="FFFFFF"/>
        </a:lt1>
        <a:dk2>
          <a:srgbClr val="182B45"/>
        </a:dk2>
        <a:lt2>
          <a:srgbClr val="3F9AC9"/>
        </a:lt2>
        <a:accent1>
          <a:srgbClr val="D2D4D6"/>
        </a:accent1>
        <a:accent2>
          <a:srgbClr val="76787A"/>
        </a:accent2>
        <a:accent3>
          <a:srgbClr val="FFFFFF"/>
        </a:accent3>
        <a:accent4>
          <a:srgbClr val="000000"/>
        </a:accent4>
        <a:accent5>
          <a:srgbClr val="E5E6E8"/>
        </a:accent5>
        <a:accent6>
          <a:srgbClr val="6A6C6E"/>
        </a:accent6>
        <a:hlink>
          <a:srgbClr val="AFB2B4"/>
        </a:hlink>
        <a:folHlink>
          <a:srgbClr val="DFE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2779</Words>
  <Application>Microsoft Office PowerPoint</Application>
  <PresentationFormat>Bildschirmpräsentation (4:3)</PresentationFormat>
  <Paragraphs>555</Paragraphs>
  <Slides>52</Slides>
  <Notes>2</Notes>
  <HiddenSlides>14</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52</vt:i4>
      </vt:variant>
    </vt:vector>
  </HeadingPairs>
  <TitlesOfParts>
    <vt:vector size="54" baseType="lpstr">
      <vt:lpstr>Daimler_PowerPoint_Presentations_071005_de</vt:lpstr>
      <vt:lpstr>Formel</vt:lpstr>
      <vt:lpstr>Materialien im Karosseriebau Vorlesungsunterlagen</vt:lpstr>
      <vt:lpstr>Karosserietechnik 4 Materialien im Karosseriebau</vt:lpstr>
      <vt:lpstr>Materialien im Karosseriebau Grundlagen</vt:lpstr>
      <vt:lpstr>Materialien im Karosseriebau Werkstoffanteil im Pkw</vt:lpstr>
      <vt:lpstr>Materialien im Karosseriebau Werkstoffanteil im Pkw</vt:lpstr>
      <vt:lpstr>Materialien im Karosseriebau Meist verwendete Materialien im Karosserie Rohbau</vt:lpstr>
      <vt:lpstr>Materialien im Karosseriebau Meist verwendete Materialien im Karosserie Rohbau</vt:lpstr>
      <vt:lpstr>Materialien im Karosseriebau Leichtbau mit Hochfesten Stählen</vt:lpstr>
      <vt:lpstr>Materialien im Karosseriebau Vergleich Aluminium / Magnesium und Stahlwerkstoffe</vt:lpstr>
      <vt:lpstr>Materialien im Karosseriebau Hochfeste Stähle – Bake Hardening</vt:lpstr>
      <vt:lpstr>Materialien im Karosseriebau Hochfeste Stähle – Martensitischen Stähle (MS)</vt:lpstr>
      <vt:lpstr>Materialien im Karosseriebau Einsatz von Usibor im Rohbau</vt:lpstr>
      <vt:lpstr>Materialien im Karosseriebau Auswirkung von Usibor/Ductibor auf Unfallrettung</vt:lpstr>
      <vt:lpstr>Materialien im Karosseriebau Auswahl verschiedener Stahlsorten</vt:lpstr>
      <vt:lpstr>Materialien im Karosseriebau  Karosseriearten / Mischbauarten</vt:lpstr>
      <vt:lpstr>Materialien im Karosseriebau  Mischbauweise BMW 5er</vt:lpstr>
      <vt:lpstr>Materialien im Karosseriebau  Mischbauweise Audi TT</vt:lpstr>
      <vt:lpstr>Materialien im Karosseriebau  Mischbauweise Audi TT</vt:lpstr>
      <vt:lpstr>Materialien im Karosseriebau  Mischbauweise Audi TT – gefühlter Vorsprung durch Technik ;-)</vt:lpstr>
      <vt:lpstr>Materialien im Karosseriebau  Mischbauweise Porsche GT</vt:lpstr>
      <vt:lpstr>Materialien im Karosseriebau  Exkurs: Kohlefaser verstärkter Kunststoff (CFK)</vt:lpstr>
      <vt:lpstr>Materialien im Karosseriebau  Chancen und Grenzen beim Einsatz von CFK</vt:lpstr>
      <vt:lpstr>Materialien im Karosseriebau  Chancen und Grenzen beim Einsatz von CFK in Großserie</vt:lpstr>
      <vt:lpstr>Materialien im Karosseriebau  Chancen und Grenzen beim Einsatz von CFK in Großserie</vt:lpstr>
      <vt:lpstr>Materialien im Karosseriebau Kunststoffe – Aufbau</vt:lpstr>
      <vt:lpstr>Materialien im Karosseriebau Thermoplaste</vt:lpstr>
      <vt:lpstr>Materialien im Karosseriebau Charakteristische Spannungs-Dehnungskurven von Polymeren</vt:lpstr>
      <vt:lpstr>Materialien im Karosseriebau Vergleich Metalle - Kunststoffe</vt:lpstr>
      <vt:lpstr>Materialien im Karosseriebau Vergleich Metalle - Kunststoffe</vt:lpstr>
      <vt:lpstr>Materialien im Karosseriebau Vergleich Metalle - Kunststoffe</vt:lpstr>
      <vt:lpstr>Materialien im Karosseriebau Vergleich Metalle - Kunststoffe</vt:lpstr>
      <vt:lpstr>Materialien im Karosseriebau Vergleich Metalle - Kunststoffe</vt:lpstr>
      <vt:lpstr>Materialien im Karosseriebau Vergleich Metalle - Kunststoffe</vt:lpstr>
      <vt:lpstr>Materialien im Karosseriebau Vergleich Metalle - Kunststoffe</vt:lpstr>
      <vt:lpstr>Materialien im Karosseriebau Vergleich Metalle - Kunststoffe</vt:lpstr>
      <vt:lpstr>Materialien im Karosseriebau Vergleich Metalle - Kunststoffe</vt:lpstr>
      <vt:lpstr>Materialien im Karosseriebau Vergleich Metalle - Kunststoffe</vt:lpstr>
      <vt:lpstr>Materialien im Karosseriebau Werkstoffanteil im Pkw</vt:lpstr>
      <vt:lpstr>Karosserietechnik  4 Materialien im Karosseriebau</vt:lpstr>
      <vt:lpstr>Materialien im Karosseriebau Grundlagen</vt:lpstr>
      <vt:lpstr>Materialien im Karosseriebau Hochfeste Stähle - Übersicht</vt:lpstr>
      <vt:lpstr>Materialien im Karosseriebau Kompetenzkurse</vt:lpstr>
      <vt:lpstr>Materialien im Karosseriebau  Eisen-Kohlenstoff-Diagramm</vt:lpstr>
      <vt:lpstr>Materialien im Karosseriebau  Eisen-Kohlenstoff-Diagramm</vt:lpstr>
      <vt:lpstr>Materialien im Karosseriebau Hochfeste Stähle – Dualphasenstahl (DP)</vt:lpstr>
      <vt:lpstr>Materialien im Karosseriebau Hochfeste Stähle – TRIP-Stähle</vt:lpstr>
      <vt:lpstr>Materialien im Karosseriebau Hochfeste Stähle – Partiell martensitischen Stähle (PM)</vt:lpstr>
      <vt:lpstr>Materialien im Karosseriebau Einsatz von HSS und UHSS im Rohbau</vt:lpstr>
      <vt:lpstr>Materialien im Karosseriebau Kunststoffe – Aufbau</vt:lpstr>
      <vt:lpstr>Materialien im Karosseriebau Kunststoffe – Aufbau</vt:lpstr>
      <vt:lpstr>Materialien im Karosseriebau Kunststoffe – Aufbau</vt:lpstr>
      <vt:lpstr>Materialien im Karosseriebau Elastomere / Duroplaste</vt:lpstr>
    </vt:vector>
  </TitlesOfParts>
  <Company>DaimlerChrysler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Johannes Weiss</dc:creator>
  <dc:description>Template (German version)</dc:description>
  <cp:lastModifiedBy>Weiss, Johannes (059)</cp:lastModifiedBy>
  <cp:revision>163</cp:revision>
  <cp:lastPrinted>2016-01-26T08:11:33Z</cp:lastPrinted>
  <dcterms:created xsi:type="dcterms:W3CDTF">2007-10-09T09:20:51Z</dcterms:created>
  <dcterms:modified xsi:type="dcterms:W3CDTF">2016-01-26T08:12:39Z</dcterms:modified>
  <cp:category>PowerPoint Presentations/Präsentationen</cp:category>
</cp:coreProperties>
</file>